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 id="2147484330" r:id="rId4"/>
    <p:sldMasterId id="2147484339" r:id="rId5"/>
  </p:sldMasterIdLst>
  <p:notesMasterIdLst>
    <p:notesMasterId r:id="rId93"/>
  </p:notesMasterIdLst>
  <p:sldIdLst>
    <p:sldId id="2666" r:id="rId6"/>
    <p:sldId id="2689" r:id="rId7"/>
    <p:sldId id="2657" r:id="rId8"/>
    <p:sldId id="2658" r:id="rId9"/>
    <p:sldId id="2659" r:id="rId10"/>
    <p:sldId id="2660" r:id="rId11"/>
    <p:sldId id="2696" r:id="rId12"/>
    <p:sldId id="2697" r:id="rId13"/>
    <p:sldId id="2693" r:id="rId14"/>
    <p:sldId id="2694" r:id="rId15"/>
    <p:sldId id="2690" r:id="rId16"/>
    <p:sldId id="2691" r:id="rId17"/>
    <p:sldId id="2699" r:id="rId18"/>
    <p:sldId id="2692" r:id="rId19"/>
    <p:sldId id="2783" r:id="rId20"/>
    <p:sldId id="2804" r:id="rId21"/>
    <p:sldId id="2805" r:id="rId22"/>
    <p:sldId id="141168489" r:id="rId23"/>
    <p:sldId id="2743" r:id="rId24"/>
    <p:sldId id="2744" r:id="rId25"/>
    <p:sldId id="2748" r:id="rId26"/>
    <p:sldId id="141168490" r:id="rId27"/>
    <p:sldId id="2746" r:id="rId28"/>
    <p:sldId id="141168487" r:id="rId29"/>
    <p:sldId id="141168488" r:id="rId30"/>
    <p:sldId id="2700" r:id="rId31"/>
    <p:sldId id="2732" r:id="rId32"/>
    <p:sldId id="2796" r:id="rId33"/>
    <p:sldId id="2650" r:id="rId34"/>
    <p:sldId id="141169038" r:id="rId35"/>
    <p:sldId id="141169039" r:id="rId36"/>
    <p:sldId id="141169040" r:id="rId37"/>
    <p:sldId id="141168485" r:id="rId38"/>
    <p:sldId id="141168486" r:id="rId39"/>
    <p:sldId id="141168516" r:id="rId40"/>
    <p:sldId id="141168517" r:id="rId41"/>
    <p:sldId id="141168518" r:id="rId42"/>
    <p:sldId id="141168520" r:id="rId43"/>
    <p:sldId id="141169047" r:id="rId44"/>
    <p:sldId id="141168519" r:id="rId45"/>
    <p:sldId id="141169046" r:id="rId46"/>
    <p:sldId id="141168521" r:id="rId47"/>
    <p:sldId id="141169004" r:id="rId48"/>
    <p:sldId id="2740" r:id="rId49"/>
    <p:sldId id="2762" r:id="rId50"/>
    <p:sldId id="141168491" r:id="rId51"/>
    <p:sldId id="2653" r:id="rId52"/>
    <p:sldId id="2667" r:id="rId53"/>
    <p:sldId id="2668" r:id="rId54"/>
    <p:sldId id="2774" r:id="rId55"/>
    <p:sldId id="2781" r:id="rId56"/>
    <p:sldId id="2803" r:id="rId57"/>
    <p:sldId id="2776" r:id="rId58"/>
    <p:sldId id="2778" r:id="rId59"/>
    <p:sldId id="2780" r:id="rId60"/>
    <p:sldId id="2775" r:id="rId61"/>
    <p:sldId id="2801" r:id="rId62"/>
    <p:sldId id="2802" r:id="rId63"/>
    <p:sldId id="2782" r:id="rId64"/>
    <p:sldId id="2799" r:id="rId65"/>
    <p:sldId id="2800" r:id="rId66"/>
    <p:sldId id="2731" r:id="rId67"/>
    <p:sldId id="2786" r:id="rId68"/>
    <p:sldId id="2794" r:id="rId69"/>
    <p:sldId id="2792" r:id="rId70"/>
    <p:sldId id="2795" r:id="rId71"/>
    <p:sldId id="141168483" r:id="rId72"/>
    <p:sldId id="141169041" r:id="rId73"/>
    <p:sldId id="141169042" r:id="rId74"/>
    <p:sldId id="141169043" r:id="rId75"/>
    <p:sldId id="141169044" r:id="rId76"/>
    <p:sldId id="141169045" r:id="rId77"/>
    <p:sldId id="2682" r:id="rId78"/>
    <p:sldId id="2683" r:id="rId79"/>
    <p:sldId id="2728" r:id="rId80"/>
    <p:sldId id="141168484" r:id="rId81"/>
    <p:sldId id="141168482" r:id="rId82"/>
    <p:sldId id="2706" r:id="rId83"/>
    <p:sldId id="2707" r:id="rId84"/>
    <p:sldId id="2708" r:id="rId85"/>
    <p:sldId id="258" r:id="rId86"/>
    <p:sldId id="267" r:id="rId87"/>
    <p:sldId id="2806" r:id="rId88"/>
    <p:sldId id="2729" r:id="rId89"/>
    <p:sldId id="2797" r:id="rId90"/>
    <p:sldId id="2730" r:id="rId91"/>
    <p:sldId id="287" r:id="rId92"/>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B44A7"/>
    <a:srgbClr val="0000FF"/>
    <a:srgbClr val="D50000"/>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22" autoAdjust="0"/>
    <p:restoredTop sz="87651" autoAdjust="0"/>
  </p:normalViewPr>
  <p:slideViewPr>
    <p:cSldViewPr snapToGrid="0">
      <p:cViewPr varScale="1">
        <p:scale>
          <a:sx n="95" d="100"/>
          <a:sy n="95" d="100"/>
        </p:scale>
        <p:origin x="1152" y="192"/>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4/7/21</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dirty="0"/>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the first service executes a transaction and then publishes an event. It maintains the business entity status, (</a:t>
            </a:r>
            <a:r>
              <a:rPr lang="en-US" sz="900" b="0" i="0" kern="1200" err="1">
                <a:solidFill>
                  <a:schemeClr val="tx1"/>
                </a:solidFill>
                <a:effectLst/>
                <a:latin typeface="+mn-lt"/>
                <a:ea typeface="+mn-ea"/>
                <a:cs typeface="+mn-cs"/>
              </a:rPr>
              <a:t>order.status</a:t>
            </a:r>
            <a:r>
              <a:rPr lang="en-US" sz="900" b="0" i="0" kern="120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a:solidFill>
                  <a:schemeClr val="tx1"/>
                </a:solidFill>
                <a:effectLst/>
                <a:latin typeface="+mn-lt"/>
                <a:ea typeface="+mn-ea"/>
                <a:cs typeface="+mn-cs"/>
              </a:rPr>
              <a:t>orchestrator is a State Machine where each transformation corresponds to a command or message.</a:t>
            </a:r>
          </a:p>
          <a:p>
            <a:r>
              <a:rPr lang="en-US" sz="900" b="0" i="0" kern="1200">
                <a:solidFill>
                  <a:schemeClr val="tx1"/>
                </a:solidFill>
                <a:effectLst/>
                <a:latin typeface="+mn-lt"/>
                <a:ea typeface="+mn-ea"/>
                <a:cs typeface="+mn-cs"/>
              </a:rPr>
              <a:t>Rollbacks are a lot easier when you have an orchestrator to coordinate everything</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1- the producer submit a message</a:t>
            </a:r>
          </a:p>
          <a:p>
            <a:r>
              <a:rPr lang="en-US" sz="900" b="0" i="0" kern="1200" dirty="0">
                <a:solidFill>
                  <a:schemeClr val="tx1"/>
                </a:solidFill>
                <a:effectLst/>
                <a:latin typeface="+mn-lt"/>
                <a:ea typeface="+mn-ea"/>
                <a:cs typeface="+mn-cs"/>
              </a:rPr>
              <a:t>2- the in-synch replicas acknowledged the replicas so the partition leader sends ack back. The message is committed and ready for consumption</a:t>
            </a:r>
          </a:p>
          <a:p>
            <a:r>
              <a:rPr lang="en-US" sz="900" b="0" i="0" kern="1200" dirty="0">
                <a:solidFill>
                  <a:schemeClr val="tx1"/>
                </a:solidFill>
                <a:effectLst/>
                <a:latin typeface="+mn-lt"/>
                <a:ea typeface="+mn-ea"/>
                <a:cs typeface="+mn-cs"/>
              </a:rPr>
              <a:t>3- The consumer pulls the message, processes it, and commits the message offset to indicate that it has completed its processing. It will not receive it again, even if the consumer application fails and restarts.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3969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In case of acks not reaching back to the producer.</a:t>
            </a: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Consumer must be able to recover from whatever state the failed instance left behind and begin processing from a safe point. This means that consumed offsets must always be kept in sync with produced output.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05234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An </a:t>
            </a:r>
            <a:r>
              <a:rPr lang="en-US" sz="900" b="0" i="1" kern="1200" dirty="0">
                <a:solidFill>
                  <a:schemeClr val="tx1"/>
                </a:solidFill>
                <a:effectLst/>
                <a:latin typeface="+mn-lt"/>
                <a:ea typeface="+mn-ea"/>
                <a:cs typeface="+mn-cs"/>
              </a:rPr>
              <a:t>idempotent</a:t>
            </a:r>
            <a:r>
              <a:rPr lang="en-US" sz="900" b="0" i="0" kern="1200" dirty="0">
                <a:solidFill>
                  <a:schemeClr val="tx1"/>
                </a:solidFill>
                <a:effectLst/>
                <a:latin typeface="+mn-lt"/>
                <a:ea typeface="+mn-ea"/>
                <a:cs typeface="+mn-cs"/>
              </a:rPr>
              <a:t> operation is one which can be performed many times without causing a different effect than only being performed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batch of messages sent to Kafka will contain a sequence number which the broker will use to dedupe any duplicate send. </a:t>
            </a:r>
          </a:p>
          <a:p>
            <a:r>
              <a:rPr lang="en-US" sz="900" b="0" i="0" kern="1200" dirty="0">
                <a:solidFill>
                  <a:schemeClr val="tx1"/>
                </a:solidFill>
                <a:effectLst/>
                <a:latin typeface="+mn-lt"/>
                <a:ea typeface="+mn-ea"/>
                <a:cs typeface="+mn-cs"/>
              </a:rPr>
              <a:t>this sequence number is persisted to the replicated log, so even if the leader fails, any broker that takes over will also know if a resend is a duplicate.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958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Producer sends 3 records with different keys, as it is idempotent and transactional, producer id and sequence number are added to the records metadata.</a:t>
            </a:r>
          </a:p>
          <a:p>
            <a:r>
              <a:rPr lang="en-US"/>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33</a:t>
            </a:fld>
            <a:endParaRPr lang="en-US" altLang="en-US"/>
          </a:p>
        </p:txBody>
      </p:sp>
    </p:spTree>
    <p:extLst>
      <p:ext uri="{BB962C8B-B14F-4D97-AF65-F5344CB8AC3E}">
        <p14:creationId xmlns:p14="http://schemas.microsoft.com/office/powerpoint/2010/main" val="4229833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retries, the events that were not  committed are accepted, the ones with a sequence id &lt;= of the one in the log, are rejected.</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34</a:t>
            </a:fld>
            <a:endParaRPr lang="en-US" altLang="en-US"/>
          </a:p>
        </p:txBody>
      </p:sp>
    </p:spTree>
    <p:extLst>
      <p:ext uri="{BB962C8B-B14F-4D97-AF65-F5344CB8AC3E}">
        <p14:creationId xmlns:p14="http://schemas.microsoft.com/office/powerpoint/2010/main" val="210410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45</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46</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47</a:t>
            </a:fld>
            <a:endParaRPr lang="en-US" altLang="en-US"/>
          </a:p>
        </p:txBody>
      </p:sp>
    </p:spTree>
    <p:extLst>
      <p:ext uri="{BB962C8B-B14F-4D97-AF65-F5344CB8AC3E}">
        <p14:creationId xmlns:p14="http://schemas.microsoft.com/office/powerpoint/2010/main" val="44075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48</a:t>
            </a:fld>
            <a:endParaRPr lang="en-US" altLang="en-US"/>
          </a:p>
        </p:txBody>
      </p:sp>
    </p:spTree>
    <p:extLst>
      <p:ext uri="{BB962C8B-B14F-4D97-AF65-F5344CB8AC3E}">
        <p14:creationId xmlns:p14="http://schemas.microsoft.com/office/powerpoint/2010/main" val="373452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57</a:t>
            </a:fld>
            <a:endParaRPr lang="en-US" altLang="en-US"/>
          </a:p>
        </p:txBody>
      </p:sp>
    </p:spTree>
    <p:extLst>
      <p:ext uri="{BB962C8B-B14F-4D97-AF65-F5344CB8AC3E}">
        <p14:creationId xmlns:p14="http://schemas.microsoft.com/office/powerpoint/2010/main" val="134754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orderID int, </a:t>
            </a:r>
            <a:r>
              <a:rPr lang="en-US" dirty="0" err="1"/>
              <a:t>anAttribute</a:t>
            </a:r>
            <a:r>
              <a:rPr lang="en-US" dirty="0"/>
              <a:t> varchar (30))</a:t>
            </a:r>
          </a:p>
          <a:p>
            <a:pPr lvl="1"/>
            <a:r>
              <a:rPr lang="en-US" dirty="0"/>
              <a:t>A Kafka mapping might use orderID=24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63</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64</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65</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66</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29B00C-73AA-4145-8D89-18934B00791C}" type="slidenum">
              <a:rPr lang="en-US" smtClean="0"/>
              <a:t>82</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87</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4/7/21</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algn="r"/>
            <a:r>
              <a:rPr lang="en-US" sz="90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a:t>IBM </a:t>
            </a:r>
            <a:r>
              <a:rPr lang="en-US" b="1"/>
              <a:t>Garage </a:t>
            </a:r>
            <a:r>
              <a:rPr lang="en-US"/>
              <a:t>for Cloud</a:t>
            </a:r>
            <a:endParaRPr lang="en-US" b="1"/>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0313417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2694382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171099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6784277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921761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algn="r"/>
            <a:r>
              <a:rPr lang="en-US" sz="900" dirty="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dirty="0">
              <a:solidFill>
                <a:schemeClr val="bg1"/>
              </a:solidFill>
              <a:cs typeface="+mn-cs"/>
            </a:endParaRPr>
          </a:p>
        </p:txBody>
      </p:sp>
    </p:spTree>
    <p:extLst>
      <p:ext uri="{BB962C8B-B14F-4D97-AF65-F5344CB8AC3E}">
        <p14:creationId xmlns:p14="http://schemas.microsoft.com/office/powerpoint/2010/main" val="3347189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6367515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3197467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7088895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997190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4288699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65138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7202928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9441676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7881848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9798956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41083968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469997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image" Target="../media/image5.png"/><Relationship Id="rId4" Type="http://schemas.openxmlformats.org/officeDocument/2006/relationships/slideLayout" Target="../slideLayouts/slideLayout3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5.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dirty="0"/>
              <a:t>© Copyright IBM Corporation </a:t>
            </a:r>
          </a:p>
        </p:txBody>
      </p:sp>
    </p:spTree>
    <p:extLst>
      <p:ext uri="{BB962C8B-B14F-4D97-AF65-F5344CB8AC3E}">
        <p14:creationId xmlns:p14="http://schemas.microsoft.com/office/powerpoint/2010/main" val="632311179"/>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spTree>
    <p:extLst>
      <p:ext uri="{BB962C8B-B14F-4D97-AF65-F5344CB8AC3E}">
        <p14:creationId xmlns:p14="http://schemas.microsoft.com/office/powerpoint/2010/main" val="2065271275"/>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5.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19.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9.tiff"/><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40.gi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rgbClr val="7030A0"/>
                </a:solidFill>
              </a:rPr>
              <a:t>OrderTopic</a:t>
            </a:r>
            <a:endParaRPr lang="en-US" sz="100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a:solidFill>
                  <a:schemeClr val="accent5">
                    <a:lumMod val="75000"/>
                  </a:schemeClr>
                </a:solidFill>
              </a:rPr>
              <a:t>Allocate Voyage and   </a:t>
            </a:r>
          </a:p>
          <a:p>
            <a:r>
              <a:rPr lang="en-US" sz="140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a:t>Order id, addresses, customer id, product id, container id</a:t>
            </a:r>
          </a:p>
          <a:p>
            <a:r>
              <a:rPr lang="en-US" sz="1200"/>
              <a:t>Order specifics attributes</a:t>
            </a:r>
          </a:p>
          <a:p>
            <a:r>
              <a:rPr lang="en-US" sz="120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a:t>Customer id</a:t>
            </a:r>
          </a:p>
          <a:p>
            <a:r>
              <a:rPr lang="en-US" sz="1400" err="1"/>
              <a:t>Src</a:t>
            </a:r>
            <a:r>
              <a:rPr lang="en-US" sz="1400"/>
              <a:t> and </a:t>
            </a:r>
            <a:r>
              <a:rPr lang="en-US" sz="1400" err="1"/>
              <a:t>dest</a:t>
            </a:r>
            <a:r>
              <a:rPr lang="en-US" sz="1400"/>
              <a:t> addresses</a:t>
            </a:r>
          </a:p>
          <a:p>
            <a:r>
              <a:rPr lang="en-US" sz="1400"/>
              <a:t>Product id, quantity</a:t>
            </a:r>
          </a:p>
          <a:p>
            <a:r>
              <a:rPr lang="en-US" sz="140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a:t>OrderEvents</a:t>
            </a:r>
          </a:p>
          <a:p>
            <a:r>
              <a:rPr lang="en-US" sz="1400" dirty="0"/>
              <a:t>OrderCreated</a:t>
            </a:r>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Problems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5356591" y="3423490"/>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5128397" y="3721647"/>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5290724" y="3232922"/>
            <a:ext cx="681624" cy="29582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73" idx="1"/>
          </p:cNvCxnSpPr>
          <p:nvPr/>
        </p:nvCxnSpPr>
        <p:spPr>
          <a:xfrm>
            <a:off x="3086447" y="3846075"/>
            <a:ext cx="887644" cy="1643344"/>
          </a:xfrm>
          <a:prstGeom prst="bentConnector3">
            <a:avLst>
              <a:gd name="adj1" fmla="val 50000"/>
            </a:avLst>
          </a:prstGeom>
          <a:ln>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5" name="Can 164">
            <a:extLst>
              <a:ext uri="{FF2B5EF4-FFF2-40B4-BE49-F238E27FC236}">
                <a16:creationId xmlns:a16="http://schemas.microsoft.com/office/drawing/2014/main" id="{0462C20F-907D-AE44-8D93-2091CB371891}"/>
              </a:ext>
            </a:extLst>
          </p:cNvPr>
          <p:cNvSpPr/>
          <p:nvPr/>
        </p:nvSpPr>
        <p:spPr>
          <a:xfrm rot="5400000">
            <a:off x="4296790" y="3690132"/>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16" idx="3"/>
          </p:cNvCxnSpPr>
          <p:nvPr/>
        </p:nvCxnSpPr>
        <p:spPr>
          <a:xfrm>
            <a:off x="3383250" y="2602645"/>
            <a:ext cx="1699654" cy="1249809"/>
          </a:xfrm>
          <a:prstGeom prst="bentConnector3">
            <a:avLst>
              <a:gd name="adj1" fmla="val 50000"/>
            </a:avLst>
          </a:prstGeom>
          <a:ln>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3974091" y="5172912"/>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3971658" y="4833228"/>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H="1" flipV="1">
            <a:off x="3961137" y="4162557"/>
            <a:ext cx="12953" cy="1326862"/>
          </a:xfrm>
          <a:prstGeom prst="bentConnector3">
            <a:avLst>
              <a:gd name="adj1" fmla="val -166484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4837601" y="4162557"/>
            <a:ext cx="623330" cy="1326862"/>
          </a:xfrm>
          <a:prstGeom prst="bentConnector3">
            <a:avLst>
              <a:gd name="adj1" fmla="val -3667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5036030" y="5615692"/>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Anomaly detection</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149626" y="339484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endCxn id="86" idx="1"/>
          </p:cNvCxnSpPr>
          <p:nvPr/>
        </p:nvCxnSpPr>
        <p:spPr>
          <a:xfrm rot="16200000" flipV="1">
            <a:off x="8132168" y="3493309"/>
            <a:ext cx="841777" cy="25511"/>
          </a:xfrm>
          <a:prstGeom prst="bentConnector4">
            <a:avLst>
              <a:gd name="adj1" fmla="val 38312"/>
              <a:gd name="adj2" fmla="val 99608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339540" cy="64532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3EFEC7A-01EA-E543-89E2-82D6AB66636E}"/>
              </a:ext>
            </a:extLst>
          </p:cNvPr>
          <p:cNvGrpSpPr/>
          <p:nvPr/>
        </p:nvGrpSpPr>
        <p:grpSpPr>
          <a:xfrm>
            <a:off x="712136" y="5814154"/>
            <a:ext cx="532461" cy="184666"/>
            <a:chOff x="2605549" y="2273123"/>
            <a:chExt cx="835775" cy="355209"/>
          </a:xfrm>
        </p:grpSpPr>
        <p:grpSp>
          <p:nvGrpSpPr>
            <p:cNvPr id="92" name="Group 91">
              <a:extLst>
                <a:ext uri="{FF2B5EF4-FFF2-40B4-BE49-F238E27FC236}">
                  <a16:creationId xmlns:a16="http://schemas.microsoft.com/office/drawing/2014/main" id="{B23C3CE0-D5AA-D347-8251-781079AE1F10}"/>
                </a:ext>
              </a:extLst>
            </p:cNvPr>
            <p:cNvGrpSpPr/>
            <p:nvPr/>
          </p:nvGrpSpPr>
          <p:grpSpPr>
            <a:xfrm>
              <a:off x="2605549" y="2273123"/>
              <a:ext cx="253071" cy="355209"/>
              <a:chOff x="2605549" y="2282084"/>
              <a:chExt cx="253071" cy="355209"/>
            </a:xfrm>
          </p:grpSpPr>
          <p:sp>
            <p:nvSpPr>
              <p:cNvPr id="112" name="Oval 111">
                <a:extLst>
                  <a:ext uri="{FF2B5EF4-FFF2-40B4-BE49-F238E27FC236}">
                    <a16:creationId xmlns:a16="http://schemas.microsoft.com/office/drawing/2014/main" id="{4E2B687A-DFBC-7340-B029-A61DCE1CE45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CACB46D4-E246-9849-9187-029209BDEE5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BAC419EF-D123-E245-A49F-27F46F3D1F38}"/>
                </a:ext>
              </a:extLst>
            </p:cNvPr>
            <p:cNvGrpSpPr/>
            <p:nvPr/>
          </p:nvGrpSpPr>
          <p:grpSpPr>
            <a:xfrm>
              <a:off x="2901383" y="2273123"/>
              <a:ext cx="253071" cy="355209"/>
              <a:chOff x="2605549" y="2282084"/>
              <a:chExt cx="253071" cy="355209"/>
            </a:xfrm>
          </p:grpSpPr>
          <p:sp>
            <p:nvSpPr>
              <p:cNvPr id="110" name="Oval 109">
                <a:extLst>
                  <a:ext uri="{FF2B5EF4-FFF2-40B4-BE49-F238E27FC236}">
                    <a16:creationId xmlns:a16="http://schemas.microsoft.com/office/drawing/2014/main" id="{F5065611-7A90-404B-8ED0-C61CA33BC3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CD427EF4-8FC5-304B-8CF2-D94CEE5CA90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411C4CC-CD37-1E47-842E-D88D1B7B3C21}"/>
                </a:ext>
              </a:extLst>
            </p:cNvPr>
            <p:cNvGrpSpPr/>
            <p:nvPr/>
          </p:nvGrpSpPr>
          <p:grpSpPr>
            <a:xfrm>
              <a:off x="3188253" y="2273123"/>
              <a:ext cx="253071" cy="355209"/>
              <a:chOff x="2605549" y="2282084"/>
              <a:chExt cx="253071" cy="355209"/>
            </a:xfrm>
          </p:grpSpPr>
          <p:sp>
            <p:nvSpPr>
              <p:cNvPr id="97" name="Oval 96">
                <a:extLst>
                  <a:ext uri="{FF2B5EF4-FFF2-40B4-BE49-F238E27FC236}">
                    <a16:creationId xmlns:a16="http://schemas.microsoft.com/office/drawing/2014/main" id="{3719600D-C389-A441-9255-2F6EBD6F29C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C1CC94CE-49D4-2C40-8CB6-29C80358616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E7CD1E77-1DC8-A543-B3A9-B037D1B5A26A}"/>
              </a:ext>
            </a:extLst>
          </p:cNvPr>
          <p:cNvSpPr txBox="1"/>
          <p:nvPr/>
        </p:nvSpPr>
        <p:spPr>
          <a:xfrm>
            <a:off x="1281164" y="5750894"/>
            <a:ext cx="671979" cy="369332"/>
          </a:xfrm>
          <a:prstGeom prst="rect">
            <a:avLst/>
          </a:prstGeom>
          <a:noFill/>
        </p:spPr>
        <p:txBody>
          <a:bodyPr wrap="none" rtlCol="0">
            <a:spAutoFit/>
          </a:bodyPr>
          <a:lstStyle/>
          <a:p>
            <a:r>
              <a:rPr lang="en-US" dirty="0"/>
              <a:t>APIs</a:t>
            </a:r>
          </a:p>
        </p:txBody>
      </p:sp>
      <p:sp>
        <p:nvSpPr>
          <p:cNvPr id="114" name="Can 113">
            <a:extLst>
              <a:ext uri="{FF2B5EF4-FFF2-40B4-BE49-F238E27FC236}">
                <a16:creationId xmlns:a16="http://schemas.microsoft.com/office/drawing/2014/main" id="{FB6F9F1F-6766-6944-8513-530A24B7BE95}"/>
              </a:ext>
            </a:extLst>
          </p:cNvPr>
          <p:cNvSpPr/>
          <p:nvPr/>
        </p:nvSpPr>
        <p:spPr>
          <a:xfrm rot="5400000">
            <a:off x="7931104" y="341658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telemetries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5" name="Elbow Connector 114">
            <a:extLst>
              <a:ext uri="{FF2B5EF4-FFF2-40B4-BE49-F238E27FC236}">
                <a16:creationId xmlns:a16="http://schemas.microsoft.com/office/drawing/2014/main" id="{F40DAE0E-7182-A541-9752-0DCB515AE39C}"/>
              </a:ext>
            </a:extLst>
          </p:cNvPr>
          <p:cNvCxnSpPr>
            <a:cxnSpLocks/>
            <a:stCxn id="165" idx="2"/>
            <a:endCxn id="67" idx="1"/>
          </p:cNvCxnSpPr>
          <p:nvPr/>
        </p:nvCxnSpPr>
        <p:spPr>
          <a:xfrm rot="5400000" flipH="1" flipV="1">
            <a:off x="4062275" y="3052030"/>
            <a:ext cx="1345043" cy="602468"/>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dirty="0">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dirty="0">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dirty="0">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dirty="0">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272248"/>
                </a:solidFill>
                <a:latin typeface="Arial"/>
              </a:rPr>
              <a:t>Order</a:t>
            </a:r>
          </a:p>
          <a:p>
            <a:pPr defTabSz="914377" eaLnBrk="1" fontAlgn="auto" hangingPunct="1">
              <a:spcBef>
                <a:spcPts val="0"/>
              </a:spcBef>
              <a:spcAft>
                <a:spcPts val="0"/>
              </a:spcAft>
            </a:pPr>
            <a:r>
              <a:rPr lang="en-US" sz="1333">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Fleet-</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Orders-command-</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voyages-</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Orders-query-</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Containers-</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User Interface</a:t>
            </a:r>
          </a:p>
          <a:p>
            <a:pPr algn="ctr"/>
            <a:r>
              <a:rPr lang="en-US" sz="120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err="1">
                <a:solidFill>
                  <a:srgbClr val="325C80">
                    <a:lumMod val="50000"/>
                  </a:srgbClr>
                </a:solidFill>
                <a:latin typeface="Arial"/>
              </a:rPr>
              <a:t>ZooKeeper</a:t>
            </a:r>
            <a:r>
              <a:rPr lang="en-US" sz="140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Server Pages</a:t>
            </a: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Shared APIs</a:t>
            </a: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Web APIs</a:t>
            </a: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happy path</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30</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sp>
        <p:nvSpPr>
          <p:cNvPr id="89" name="AutoShape 4">
            <a:extLst>
              <a:ext uri="{FF2B5EF4-FFF2-40B4-BE49-F238E27FC236}">
                <a16:creationId xmlns:a16="http://schemas.microsoft.com/office/drawing/2014/main" id="{229D0954-4861-C945-9B58-343814997230}"/>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Tree>
    <p:extLst>
      <p:ext uri="{BB962C8B-B14F-4D97-AF65-F5344CB8AC3E}">
        <p14:creationId xmlns:p14="http://schemas.microsoft.com/office/powerpoint/2010/main" val="1858674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a:t>
            </a:r>
            <a:r>
              <a:rPr lang="en-US" dirty="0" err="1"/>
              <a:t>oups</a:t>
            </a:r>
            <a:endParaRPr lang="en-US" dirty="0"/>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31</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546889" y="3146849"/>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2" idx="0"/>
          </p:cNvCxnSpPr>
          <p:nvPr/>
        </p:nvCxnSpPr>
        <p:spPr>
          <a:xfrm rot="5400000">
            <a:off x="2424139" y="2608448"/>
            <a:ext cx="947648" cy="62121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3" idx="2"/>
          </p:cNvCxnSpPr>
          <p:nvPr/>
        </p:nvCxnSpPr>
        <p:spPr>
          <a:xfrm rot="16200000" flipV="1">
            <a:off x="2261570" y="4163236"/>
            <a:ext cx="2182820" cy="1258715"/>
          </a:xfrm>
          <a:prstGeom prst="bentConnector3">
            <a:avLst>
              <a:gd name="adj1" fmla="val 50000"/>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2467342" cy="369332"/>
          </a:xfrm>
          <a:prstGeom prst="rect">
            <a:avLst/>
          </a:prstGeom>
          <a:noFill/>
        </p:spPr>
        <p:txBody>
          <a:bodyPr wrap="none" rtlCol="0">
            <a:spAutoFit/>
          </a:bodyPr>
          <a:lstStyle/>
          <a:p>
            <a:r>
              <a:rPr lang="en-US" dirty="0"/>
              <a:t>Message is duplicated</a:t>
            </a:r>
            <a:endParaRPr dirty="0"/>
          </a:p>
        </p:txBody>
      </p:sp>
      <p:pic>
        <p:nvPicPr>
          <p:cNvPr id="41" name="Picture 40">
            <a:extLst>
              <a:ext uri="{FF2B5EF4-FFF2-40B4-BE49-F238E27FC236}">
                <a16:creationId xmlns:a16="http://schemas.microsoft.com/office/drawing/2014/main" id="{91ABC2D7-35AC-D241-BF31-089D23477DD8}"/>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5177CFD2-4854-2245-9ECE-E2B90EF9B8D1}"/>
              </a:ext>
            </a:extLst>
          </p:cNvPr>
          <p:cNvCxnSpPr>
            <a:cxnSpLocks/>
            <a:stCxn id="41" idx="2"/>
            <a:endCxn id="73" idx="0"/>
          </p:cNvCxnSpPr>
          <p:nvPr/>
        </p:nvCxnSpPr>
        <p:spPr>
          <a:xfrm rot="5400000">
            <a:off x="3021416" y="2362838"/>
            <a:ext cx="732251" cy="132783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547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Better</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32</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375151" cy="954107"/>
          </a:xfrm>
          <a:prstGeom prst="rect">
            <a:avLst/>
          </a:prstGeom>
        </p:spPr>
        <p:txBody>
          <a:bodyPr wrap="square">
            <a:spAutoFit/>
          </a:bodyPr>
          <a:lstStyle/>
          <a:p>
            <a:pPr eaLnBrk="0" fontAlgn="base" hangingPunct="0">
              <a:spcBef>
                <a:spcPct val="0"/>
              </a:spcBef>
              <a:spcAft>
                <a:spcPct val="0"/>
              </a:spcAft>
              <a:defRPr/>
            </a:pPr>
            <a:r>
              <a:rPr lang="en-US" sz="1400" dirty="0">
                <a:latin typeface="Menlo" panose="020B0609030804020204" pitchFamily="49" charset="0"/>
              </a:rPr>
              <a:t>producerProps.put(”acks", ”all");</a:t>
            </a:r>
          </a:p>
          <a:p>
            <a:pPr eaLnBrk="0" fontAlgn="base" hangingPunct="0">
              <a:spcBef>
                <a:spcPct val="0"/>
              </a:spcBef>
              <a:spcAft>
                <a:spcPct val="0"/>
              </a:spcAft>
              <a:defRPr/>
            </a:pPr>
            <a:r>
              <a:rPr lang="en-US" sz="1400" dirty="0">
                <a:latin typeface="Menlo" panose="020B0609030804020204" pitchFamily="49" charset="0"/>
              </a:rPr>
              <a:t>producerProps.put("enable.idempotence", "true");</a:t>
            </a:r>
          </a:p>
          <a:p>
            <a:pPr eaLnBrk="0" fontAlgn="base" hangingPunct="0">
              <a:spcBef>
                <a:spcPct val="0"/>
              </a:spcBef>
              <a:spcAft>
                <a:spcPct val="0"/>
              </a:spcAft>
              <a:defRPr/>
            </a:pPr>
            <a:r>
              <a:rPr lang="en-US" sz="1400" dirty="0">
                <a:latin typeface="Menlo" panose="020B0609030804020204" pitchFamily="49" charset="0"/>
              </a:rPr>
              <a:t>producerProps.put(“max.in.flight.requests.per.connection”,1);</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109999" y="259504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pic>
        <p:nvPicPr>
          <p:cNvPr id="41" name="Picture 40">
            <a:extLst>
              <a:ext uri="{FF2B5EF4-FFF2-40B4-BE49-F238E27FC236}">
                <a16:creationId xmlns:a16="http://schemas.microsoft.com/office/drawing/2014/main" id="{AEBDF7B1-18E2-C240-88BD-17B8CDD77865}"/>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8AD770BE-873D-5245-B745-EB71554C9503}"/>
              </a:ext>
            </a:extLst>
          </p:cNvPr>
          <p:cNvCxnSpPr>
            <a:cxnSpLocks/>
            <a:stCxn id="41" idx="2"/>
          </p:cNvCxnSpPr>
          <p:nvPr/>
        </p:nvCxnSpPr>
        <p:spPr>
          <a:xfrm rot="5400000">
            <a:off x="3246957" y="2364556"/>
            <a:ext cx="508431" cy="1100579"/>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Cross 44">
            <a:extLst>
              <a:ext uri="{FF2B5EF4-FFF2-40B4-BE49-F238E27FC236}">
                <a16:creationId xmlns:a16="http://schemas.microsoft.com/office/drawing/2014/main" id="{0CBC859C-3569-1245-92A2-53B774980884}"/>
              </a:ext>
            </a:extLst>
          </p:cNvPr>
          <p:cNvSpPr/>
          <p:nvPr/>
        </p:nvSpPr>
        <p:spPr>
          <a:xfrm rot="2839137" flipV="1">
            <a:off x="2779667" y="2975170"/>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6" name="TextBox 45">
            <a:extLst>
              <a:ext uri="{FF2B5EF4-FFF2-40B4-BE49-F238E27FC236}">
                <a16:creationId xmlns:a16="http://schemas.microsoft.com/office/drawing/2014/main" id="{34FC41B1-77BD-6A4C-BB5F-A7D4C3ACC63F}"/>
              </a:ext>
            </a:extLst>
          </p:cNvPr>
          <p:cNvSpPr txBox="1"/>
          <p:nvPr/>
        </p:nvSpPr>
        <p:spPr>
          <a:xfrm>
            <a:off x="3867889" y="2732404"/>
            <a:ext cx="3570208" cy="369332"/>
          </a:xfrm>
          <a:prstGeom prst="rect">
            <a:avLst/>
          </a:prstGeom>
          <a:noFill/>
        </p:spPr>
        <p:txBody>
          <a:bodyPr wrap="none" rtlCol="0">
            <a:spAutoFit/>
          </a:bodyPr>
          <a:lstStyle/>
          <a:p>
            <a:r>
              <a:rPr lang="en-US" dirty="0"/>
              <a:t>Duplicate messages are dropped</a:t>
            </a:r>
            <a:endParaRPr dirty="0"/>
          </a:p>
        </p:txBody>
      </p:sp>
    </p:spTree>
    <p:extLst>
      <p:ext uri="{BB962C8B-B14F-4D97-AF65-F5344CB8AC3E}">
        <p14:creationId xmlns:p14="http://schemas.microsoft.com/office/powerpoint/2010/main" val="327476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33</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"enable.idempotence"</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"true"</a:t>
            </a:r>
            <a:r>
              <a:rPr lang="en-US" sz="1400">
                <a:solidFill>
                  <a:srgbClr val="D4D4D4"/>
                </a:solidFill>
                <a:latin typeface="Menlo" panose="020B0609030804020204" pitchFamily="49" charset="0"/>
              </a:rPr>
              <a:t>);</a:t>
            </a:r>
          </a:p>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"transactional.id"</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"producer-id"</a:t>
            </a:r>
            <a:r>
              <a:rPr lang="en-US" sz="1400">
                <a:solidFill>
                  <a:srgbClr val="D4D4D4"/>
                </a:solidFill>
                <a:latin typeface="Menlo" panose="020B0609030804020204" pitchFamily="49" charset="0"/>
              </a:rPr>
              <a:t>);</a:t>
            </a:r>
            <a:endParaRPr lang="en-US" sz="1400" b="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a:solidFill>
                  <a:schemeClr val="accent1">
                    <a:lumMod val="25000"/>
                  </a:schemeClr>
                </a:solidFill>
              </a:rPr>
              <a:t>Connect-offsets</a:t>
            </a:r>
          </a:p>
          <a:p>
            <a:r>
              <a:rPr lang="en-US" sz="1351">
                <a:solidFill>
                  <a:schemeClr val="accent1">
                    <a:lumMod val="25000"/>
                  </a:schemeClr>
                </a:solidFill>
              </a:rPr>
              <a:t>Connect-status</a:t>
            </a:r>
          </a:p>
          <a:p>
            <a:r>
              <a:rPr lang="en-US" sz="1351">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a:solidFill>
                  <a:schemeClr val="accent1">
                    <a:lumMod val="25000"/>
                  </a:schemeClr>
                </a:solidFill>
              </a:rPr>
              <a:t>Collection</a:t>
            </a:r>
          </a:p>
          <a:p>
            <a:r>
              <a:rPr lang="en-US" sz="1351">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37</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1</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38</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products producer python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732893" cy="246221"/>
          </a:xfrm>
          <a:prstGeom prst="rect">
            <a:avLst/>
          </a:prstGeom>
          <a:noFill/>
        </p:spPr>
        <p:txBody>
          <a:bodyPr wrap="none" rtlCol="0">
            <a:spAutoFit/>
          </a:bodyPr>
          <a:lstStyle/>
          <a:p>
            <a:r>
              <a:rPr lang="en-US" sz="1000" b="1" dirty="0"/>
              <a:t>products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58303" cy="246221"/>
          </a:xfrm>
          <a:prstGeom prst="rect">
            <a:avLst/>
          </a:prstGeom>
          <a:noFill/>
        </p:spPr>
        <p:txBody>
          <a:bodyPr wrap="none" rtlCol="0">
            <a:spAutoFit/>
          </a:bodyPr>
          <a:lstStyle/>
          <a:p>
            <a:r>
              <a:rPr lang="en-US" sz="1000" b="1" dirty="0"/>
              <a:t>es-ic.products</a:t>
            </a:r>
          </a:p>
        </p:txBody>
      </p:sp>
      <p:pic>
        <p:nvPicPr>
          <p:cNvPr id="40" name="Picture 39" descr="A picture containing sign, clock&#10;&#10;Description automatically generated">
            <a:extLst>
              <a:ext uri="{FF2B5EF4-FFF2-40B4-BE49-F238E27FC236}">
                <a16:creationId xmlns:a16="http://schemas.microsoft.com/office/drawing/2014/main" id="{1E4438C6-EE36-414D-82E3-FF0A6CC17CCA}"/>
              </a:ext>
            </a:extLst>
          </p:cNvPr>
          <p:cNvPicPr>
            <a:picLocks noChangeAspect="1"/>
          </p:cNvPicPr>
          <p:nvPr/>
        </p:nvPicPr>
        <p:blipFill>
          <a:blip r:embed="rId4"/>
          <a:stretch>
            <a:fillRect/>
          </a:stretch>
        </p:blipFill>
        <p:spPr>
          <a:xfrm>
            <a:off x="10790628" y="1506354"/>
            <a:ext cx="397442" cy="351885"/>
          </a:xfrm>
          <a:prstGeom prst="rect">
            <a:avLst/>
          </a:prstGeom>
        </p:spPr>
      </p:pic>
    </p:spTree>
    <p:extLst>
      <p:ext uri="{BB962C8B-B14F-4D97-AF65-F5344CB8AC3E}">
        <p14:creationId xmlns:p14="http://schemas.microsoft.com/office/powerpoint/2010/main" val="461633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FF0000"/>
                </a:solidFill>
                <a:latin typeface="Arial"/>
              </a:rPr>
              <a:t>OpenShift</a:t>
            </a:r>
            <a:endParaRPr kumimoji="0" lang="en-US" sz="1000" b="1" i="0" u="none" strike="noStrike" kern="1200" cap="none" spc="0" normalizeH="0" baseline="0" noProof="0" dirty="0">
              <a:ln>
                <a:noFill/>
              </a:ln>
              <a:solidFill>
                <a:srgbClr val="FF0000"/>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products producer python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732893" cy="246221"/>
          </a:xfrm>
          <a:prstGeom prst="rect">
            <a:avLst/>
          </a:prstGeom>
          <a:noFill/>
        </p:spPr>
        <p:txBody>
          <a:bodyPr wrap="none" rtlCol="0">
            <a:spAutoFit/>
          </a:bodyPr>
          <a:lstStyle/>
          <a:p>
            <a:r>
              <a:rPr lang="en-US" sz="1000" b="1" dirty="0"/>
              <a:t>products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58303" cy="246221"/>
          </a:xfrm>
          <a:prstGeom prst="rect">
            <a:avLst/>
          </a:prstGeom>
          <a:noFill/>
        </p:spPr>
        <p:txBody>
          <a:bodyPr wrap="none" rtlCol="0">
            <a:spAutoFit/>
          </a:bodyPr>
          <a:lstStyle/>
          <a:p>
            <a:r>
              <a:rPr lang="en-US" sz="1000" b="1" dirty="0"/>
              <a:t>es-ic.products</a:t>
            </a:r>
          </a:p>
        </p:txBody>
      </p:sp>
      <p:pic>
        <p:nvPicPr>
          <p:cNvPr id="41" name="Picture 40">
            <a:extLst>
              <a:ext uri="{FF2B5EF4-FFF2-40B4-BE49-F238E27FC236}">
                <a16:creationId xmlns:a16="http://schemas.microsoft.com/office/drawing/2014/main" id="{0B73B668-65CB-C847-A638-69CC1092C623}"/>
              </a:ext>
            </a:extLst>
          </p:cNvPr>
          <p:cNvPicPr>
            <a:picLocks noChangeAspect="1"/>
          </p:cNvPicPr>
          <p:nvPr/>
        </p:nvPicPr>
        <p:blipFill>
          <a:blip r:embed="rId4"/>
          <a:stretch>
            <a:fillRect/>
          </a:stretch>
        </p:blipFill>
        <p:spPr>
          <a:xfrm>
            <a:off x="6218109" y="5087738"/>
            <a:ext cx="478526" cy="437510"/>
          </a:xfrm>
          <a:prstGeom prst="rect">
            <a:avLst/>
          </a:prstGeom>
        </p:spPr>
      </p:pic>
      <p:sp>
        <p:nvSpPr>
          <p:cNvPr id="42" name="AutoShape 4">
            <a:extLst>
              <a:ext uri="{FF2B5EF4-FFF2-40B4-BE49-F238E27FC236}">
                <a16:creationId xmlns:a16="http://schemas.microsoft.com/office/drawing/2014/main" id="{1D752F95-F3BA-F74E-BE55-220C0F3B0DED}"/>
              </a:ext>
            </a:extLst>
          </p:cNvPr>
          <p:cNvSpPr>
            <a:spLocks noChangeArrowheads="1"/>
          </p:cNvSpPr>
          <p:nvPr/>
        </p:nvSpPr>
        <p:spPr bwMode="auto">
          <a:xfrm>
            <a:off x="6475434" y="1683658"/>
            <a:ext cx="4493815" cy="2509714"/>
          </a:xfrm>
          <a:prstGeom prst="roundRect">
            <a:avLst>
              <a:gd name="adj" fmla="val 7117"/>
            </a:avLst>
          </a:prstGeom>
          <a:noFill/>
          <a:ln w="12700">
            <a:solidFill>
              <a:srgbClr val="0000FF"/>
            </a:solidFill>
            <a:prstDash val="dash"/>
            <a:round/>
            <a:headEnd/>
            <a:tailEnd/>
          </a:ln>
        </p:spPr>
        <p:txBody>
          <a:bodyPr lIns="0" tIns="0" rIns="0" bIns="0" anchor="b" anchorCtr="1"/>
          <a:lstStyle/>
          <a:p>
            <a:pPr algn="ctr"/>
            <a:r>
              <a:rPr lang="en-US" sz="1000" dirty="0"/>
              <a:t>Cloud Pak for Integration</a:t>
            </a:r>
          </a:p>
        </p:txBody>
      </p:sp>
    </p:spTree>
    <p:extLst>
      <p:ext uri="{BB962C8B-B14F-4D97-AF65-F5344CB8AC3E}">
        <p14:creationId xmlns:p14="http://schemas.microsoft.com/office/powerpoint/2010/main" val="695967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Active Passive</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40</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On-Premise Environment - Active</a:t>
            </a:r>
            <a:endParaRPr kumimoji="0" lang="en-US" sz="1000" b="1" i="0" u="none" strike="noStrike" kern="1200" cap="none" spc="0" normalizeH="0" baseline="0" noProof="0" dirty="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0000FF"/>
                </a:solidFill>
                <a:effectLst/>
                <a:uLnTx/>
                <a:uFillTx/>
                <a:latin typeface="Arial"/>
                <a:ea typeface="+mn-ea"/>
                <a:cs typeface="+mn-cs"/>
              </a:rPr>
              <a:t>On-Premise environment Standby</a:t>
            </a: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422148" y="1749333"/>
            <a:ext cx="5220558" cy="3073679"/>
          </a:xfrm>
          <a:prstGeom prst="roundRect">
            <a:avLst>
              <a:gd name="adj" fmla="val 3617"/>
            </a:avLst>
          </a:prstGeom>
          <a:noFill/>
          <a:ln w="12700">
            <a:solidFill>
              <a:srgbClr val="FF0000"/>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rgbClr val="FF0000"/>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6658621" y="3078263"/>
            <a:ext cx="2416866" cy="64844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8826150" y="3567115"/>
            <a:ext cx="311584" cy="307640"/>
          </a:xfrm>
          <a:prstGeom prst="rect">
            <a:avLst/>
          </a:prstGeom>
        </p:spPr>
      </p:pic>
      <p:sp>
        <p:nvSpPr>
          <p:cNvPr id="54" name="Rounded Rectangle 53">
            <a:extLst>
              <a:ext uri="{FF2B5EF4-FFF2-40B4-BE49-F238E27FC236}">
                <a16:creationId xmlns:a16="http://schemas.microsoft.com/office/drawing/2014/main" id="{BCDFEE58-EA3C-BF4F-8577-559474779C96}"/>
              </a:ext>
            </a:extLst>
          </p:cNvPr>
          <p:cNvSpPr/>
          <p:nvPr/>
        </p:nvSpPr>
        <p:spPr>
          <a:xfrm>
            <a:off x="7292131" y="312461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64" name="TextBox 63">
            <a:extLst>
              <a:ext uri="{FF2B5EF4-FFF2-40B4-BE49-F238E27FC236}">
                <a16:creationId xmlns:a16="http://schemas.microsoft.com/office/drawing/2014/main" id="{4B2F4F93-F429-0240-81C4-4D6E56493136}"/>
              </a:ext>
            </a:extLst>
          </p:cNvPr>
          <p:cNvSpPr txBox="1"/>
          <p:nvPr/>
        </p:nvSpPr>
        <p:spPr>
          <a:xfrm>
            <a:off x="739318" y="1914745"/>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514619" y="2049936"/>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74" idx="3"/>
            <a:endCxn id="54" idx="1"/>
          </p:cNvCxnSpPr>
          <p:nvPr/>
        </p:nvCxnSpPr>
        <p:spPr>
          <a:xfrm>
            <a:off x="3063893" y="2454443"/>
            <a:ext cx="4228238" cy="865486"/>
          </a:xfrm>
          <a:prstGeom prst="bentConnector3">
            <a:avLst>
              <a:gd name="adj1" fmla="val 50000"/>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9638371" y="3924567"/>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alpha val="49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887891" y="4040958"/>
              <a:ext cx="1542216" cy="315368"/>
            </a:xfrm>
            <a:prstGeom prst="roundRect">
              <a:avLst/>
            </a:prstGeom>
            <a:solidFill>
              <a:srgbClr val="00B050">
                <a:alpha val="5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alpha val="49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80" idx="2"/>
          </p:cNvCxnSpPr>
          <p:nvPr/>
        </p:nvCxnSpPr>
        <p:spPr>
          <a:xfrm flipV="1">
            <a:off x="8618004" y="2723842"/>
            <a:ext cx="83047" cy="596087"/>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8" name="Picture 67">
            <a:extLst>
              <a:ext uri="{FF2B5EF4-FFF2-40B4-BE49-F238E27FC236}">
                <a16:creationId xmlns:a16="http://schemas.microsoft.com/office/drawing/2014/main" id="{686DB3F9-A2B6-B649-93B1-1FC2C73AD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813" y="1955008"/>
            <a:ext cx="254676" cy="336336"/>
          </a:xfrm>
          <a:prstGeom prst="rect">
            <a:avLst/>
          </a:prstGeom>
        </p:spPr>
      </p:pic>
      <p:grpSp>
        <p:nvGrpSpPr>
          <p:cNvPr id="69" name="Group 68">
            <a:extLst>
              <a:ext uri="{FF2B5EF4-FFF2-40B4-BE49-F238E27FC236}">
                <a16:creationId xmlns:a16="http://schemas.microsoft.com/office/drawing/2014/main" id="{48404B40-01B7-9241-86DB-5F950466DE69}"/>
              </a:ext>
            </a:extLst>
          </p:cNvPr>
          <p:cNvGrpSpPr/>
          <p:nvPr/>
        </p:nvGrpSpPr>
        <p:grpSpPr>
          <a:xfrm>
            <a:off x="3097348" y="3499960"/>
            <a:ext cx="1752495" cy="599853"/>
            <a:chOff x="6828825" y="3906134"/>
            <a:chExt cx="1752495" cy="599853"/>
          </a:xfrm>
        </p:grpSpPr>
        <p:sp>
          <p:nvSpPr>
            <p:cNvPr id="70" name="Rounded Rectangle 69">
              <a:extLst>
                <a:ext uri="{FF2B5EF4-FFF2-40B4-BE49-F238E27FC236}">
                  <a16:creationId xmlns:a16="http://schemas.microsoft.com/office/drawing/2014/main" id="{95CBF057-F6D2-3B49-A6C2-B069EED6D0AC}"/>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1" name="Rounded Rectangle 70">
              <a:extLst>
                <a:ext uri="{FF2B5EF4-FFF2-40B4-BE49-F238E27FC236}">
                  <a16:creationId xmlns:a16="http://schemas.microsoft.com/office/drawing/2014/main" id="{2D786805-5C0F-4B44-B756-86177B51FF33}"/>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2" name="Rounded Rectangle 71">
              <a:extLst>
                <a:ext uri="{FF2B5EF4-FFF2-40B4-BE49-F238E27FC236}">
                  <a16:creationId xmlns:a16="http://schemas.microsoft.com/office/drawing/2014/main" id="{5BB6DF90-69F5-CC4B-B8F7-1FA6A3D64878}"/>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sp>
        <p:nvSpPr>
          <p:cNvPr id="73" name="Rounded Rectangle 72">
            <a:extLst>
              <a:ext uri="{FF2B5EF4-FFF2-40B4-BE49-F238E27FC236}">
                <a16:creationId xmlns:a16="http://schemas.microsoft.com/office/drawing/2014/main" id="{92CB7312-6007-D34A-B5C1-E558CD70DA50}"/>
              </a:ext>
            </a:extLst>
          </p:cNvPr>
          <p:cNvSpPr/>
          <p:nvPr/>
        </p:nvSpPr>
        <p:spPr bwMode="auto">
          <a:xfrm>
            <a:off x="2691464"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6</a:t>
            </a:r>
            <a:endParaRPr lang="en-US" sz="500" dirty="0">
              <a:solidFill>
                <a:schemeClr val="bg1"/>
              </a:solidFill>
            </a:endParaRPr>
          </a:p>
        </p:txBody>
      </p:sp>
      <p:sp>
        <p:nvSpPr>
          <p:cNvPr id="74" name="Rounded Rectangle 73">
            <a:extLst>
              <a:ext uri="{FF2B5EF4-FFF2-40B4-BE49-F238E27FC236}">
                <a16:creationId xmlns:a16="http://schemas.microsoft.com/office/drawing/2014/main" id="{9E0A9FFA-9889-7549-A4DC-228D2C5AF986}"/>
              </a:ext>
            </a:extLst>
          </p:cNvPr>
          <p:cNvSpPr/>
          <p:nvPr/>
        </p:nvSpPr>
        <p:spPr bwMode="auto">
          <a:xfrm>
            <a:off x="2879722"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7</a:t>
            </a:r>
            <a:endParaRPr lang="en-US" sz="500" dirty="0">
              <a:solidFill>
                <a:schemeClr val="bg1"/>
              </a:solidFill>
            </a:endParaRPr>
          </a:p>
        </p:txBody>
      </p:sp>
      <p:cxnSp>
        <p:nvCxnSpPr>
          <p:cNvPr id="75" name="Elbow Connector 74">
            <a:extLst>
              <a:ext uri="{FF2B5EF4-FFF2-40B4-BE49-F238E27FC236}">
                <a16:creationId xmlns:a16="http://schemas.microsoft.com/office/drawing/2014/main" id="{A9925A00-C514-C447-B0D0-615A0ABA85F8}"/>
              </a:ext>
            </a:extLst>
          </p:cNvPr>
          <p:cNvCxnSpPr>
            <a:cxnSpLocks/>
            <a:stCxn id="50" idx="0"/>
            <a:endCxn id="74" idx="2"/>
          </p:cNvCxnSpPr>
          <p:nvPr/>
        </p:nvCxnSpPr>
        <p:spPr>
          <a:xfrm rot="5400000" flipH="1" flipV="1">
            <a:off x="1729410" y="2376738"/>
            <a:ext cx="890375" cy="1594421"/>
          </a:xfrm>
          <a:prstGeom prst="bentConnector3">
            <a:avLst>
              <a:gd name="adj1" fmla="val 50000"/>
            </a:avLst>
          </a:prstGeom>
          <a:ln w="15875">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Elbow Connector 75">
            <a:extLst>
              <a:ext uri="{FF2B5EF4-FFF2-40B4-BE49-F238E27FC236}">
                <a16:creationId xmlns:a16="http://schemas.microsoft.com/office/drawing/2014/main" id="{A0B656CF-4807-2543-959F-96F4CE235DB5}"/>
              </a:ext>
            </a:extLst>
          </p:cNvPr>
          <p:cNvCxnSpPr>
            <a:cxnSpLocks/>
            <a:stCxn id="32" idx="2"/>
            <a:endCxn id="70" idx="0"/>
          </p:cNvCxnSpPr>
          <p:nvPr/>
        </p:nvCxnSpPr>
        <p:spPr>
          <a:xfrm rot="16200000" flipH="1">
            <a:off x="2862623" y="2283848"/>
            <a:ext cx="771200" cy="1661023"/>
          </a:xfrm>
          <a:prstGeom prst="bentConnector3">
            <a:avLst>
              <a:gd name="adj1" fmla="val 50000"/>
            </a:avLst>
          </a:prstGeom>
          <a:ln w="1587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57ED2BC5-107F-2048-AA3E-7D6451B3AFD7}"/>
              </a:ext>
            </a:extLst>
          </p:cNvPr>
          <p:cNvGrpSpPr/>
          <p:nvPr/>
        </p:nvGrpSpPr>
        <p:grpSpPr>
          <a:xfrm>
            <a:off x="7456695" y="2175208"/>
            <a:ext cx="1336441" cy="548634"/>
            <a:chOff x="7456695" y="2059094"/>
            <a:chExt cx="1336441"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7456695"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30</a:t>
              </a:r>
              <a:endParaRPr lang="en-US" sz="500" dirty="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7639572"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31</a:t>
              </a:r>
              <a:endParaRPr lang="en-US" sz="500" dirty="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7823744"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32</a:t>
              </a:r>
              <a:endParaRPr lang="en-US" sz="500" dirty="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8006622"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33</a:t>
              </a:r>
              <a:endParaRPr lang="en-US" sz="500" dirty="0">
                <a:solidFill>
                  <a:schemeClr val="bg1"/>
                </a:solidFill>
              </a:endParaRPr>
            </a:p>
          </p:txBody>
        </p:sp>
        <p:sp>
          <p:nvSpPr>
            <p:cNvPr id="78" name="Rounded Rectangle 77">
              <a:extLst>
                <a:ext uri="{FF2B5EF4-FFF2-40B4-BE49-F238E27FC236}">
                  <a16:creationId xmlns:a16="http://schemas.microsoft.com/office/drawing/2014/main" id="{1CC73BE1-86D9-F14E-A72B-C32ACE8F2FD2}"/>
                </a:ext>
              </a:extLst>
            </p:cNvPr>
            <p:cNvSpPr/>
            <p:nvPr/>
          </p:nvSpPr>
          <p:spPr bwMode="auto">
            <a:xfrm>
              <a:off x="8202564"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34</a:t>
              </a:r>
              <a:endParaRPr lang="en-US" sz="500" dirty="0">
                <a:solidFill>
                  <a:schemeClr val="bg1"/>
                </a:solidFill>
              </a:endParaRPr>
            </a:p>
          </p:txBody>
        </p:sp>
        <p:sp>
          <p:nvSpPr>
            <p:cNvPr id="79" name="Rounded Rectangle 78">
              <a:extLst>
                <a:ext uri="{FF2B5EF4-FFF2-40B4-BE49-F238E27FC236}">
                  <a16:creationId xmlns:a16="http://schemas.microsoft.com/office/drawing/2014/main" id="{82937181-E57B-1F4A-B5D2-CD4139E45B36}"/>
                </a:ext>
              </a:extLst>
            </p:cNvPr>
            <p:cNvSpPr/>
            <p:nvPr/>
          </p:nvSpPr>
          <p:spPr bwMode="auto">
            <a:xfrm>
              <a:off x="8405766"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35</a:t>
              </a:r>
              <a:endParaRPr lang="en-US" sz="500" dirty="0">
                <a:solidFill>
                  <a:schemeClr val="bg1"/>
                </a:solidFill>
              </a:endParaRPr>
            </a:p>
          </p:txBody>
        </p:sp>
        <p:sp>
          <p:nvSpPr>
            <p:cNvPr id="80" name="Rounded Rectangle 79">
              <a:extLst>
                <a:ext uri="{FF2B5EF4-FFF2-40B4-BE49-F238E27FC236}">
                  <a16:creationId xmlns:a16="http://schemas.microsoft.com/office/drawing/2014/main" id="{909EF187-3DA5-4A4B-95F0-57258A53F105}"/>
                </a:ext>
              </a:extLst>
            </p:cNvPr>
            <p:cNvSpPr/>
            <p:nvPr/>
          </p:nvSpPr>
          <p:spPr bwMode="auto">
            <a:xfrm>
              <a:off x="8608965"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36</a:t>
              </a:r>
              <a:endParaRPr lang="en-US" sz="500" dirty="0">
                <a:solidFill>
                  <a:schemeClr val="bg1"/>
                </a:solidFill>
              </a:endParaRPr>
            </a:p>
          </p:txBody>
        </p:sp>
      </p:grpSp>
      <p:sp>
        <p:nvSpPr>
          <p:cNvPr id="83" name="Oval 82">
            <a:extLst>
              <a:ext uri="{FF2B5EF4-FFF2-40B4-BE49-F238E27FC236}">
                <a16:creationId xmlns:a16="http://schemas.microsoft.com/office/drawing/2014/main" id="{F149B400-1F71-EA45-9AFF-C0A07ED613CD}"/>
              </a:ext>
            </a:extLst>
          </p:cNvPr>
          <p:cNvSpPr/>
          <p:nvPr/>
        </p:nvSpPr>
        <p:spPr>
          <a:xfrm>
            <a:off x="6722120" y="3506221"/>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4" name="Oval 83">
            <a:extLst>
              <a:ext uri="{FF2B5EF4-FFF2-40B4-BE49-F238E27FC236}">
                <a16:creationId xmlns:a16="http://schemas.microsoft.com/office/drawing/2014/main" id="{6D32B177-34DC-C149-880E-5155D5FCFAD3}"/>
              </a:ext>
            </a:extLst>
          </p:cNvPr>
          <p:cNvSpPr/>
          <p:nvPr/>
        </p:nvSpPr>
        <p:spPr>
          <a:xfrm>
            <a:off x="1750974" y="4108564"/>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5" name="Oval 84">
            <a:extLst>
              <a:ext uri="{FF2B5EF4-FFF2-40B4-BE49-F238E27FC236}">
                <a16:creationId xmlns:a16="http://schemas.microsoft.com/office/drawing/2014/main" id="{55F124E7-E86C-B94D-9199-AABBC0CE308C}"/>
              </a:ext>
            </a:extLst>
          </p:cNvPr>
          <p:cNvSpPr/>
          <p:nvPr/>
        </p:nvSpPr>
        <p:spPr>
          <a:xfrm>
            <a:off x="4457889" y="4115824"/>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6" name="Oval 85">
            <a:extLst>
              <a:ext uri="{FF2B5EF4-FFF2-40B4-BE49-F238E27FC236}">
                <a16:creationId xmlns:a16="http://schemas.microsoft.com/office/drawing/2014/main" id="{B29D2F56-C6E9-5440-AD1D-800872A1E108}"/>
              </a:ext>
            </a:extLst>
          </p:cNvPr>
          <p:cNvSpPr/>
          <p:nvPr/>
        </p:nvSpPr>
        <p:spPr>
          <a:xfrm>
            <a:off x="9273716" y="4411046"/>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224010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41</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819153" y="2162497"/>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6799714" y="2610643"/>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3" idx="0"/>
            <a:endCxn id="38" idx="3"/>
          </p:cNvCxnSpPr>
          <p:nvPr/>
        </p:nvCxnSpPr>
        <p:spPr>
          <a:xfrm rot="16200000" flipH="1" flipV="1">
            <a:off x="5713725" y="1076398"/>
            <a:ext cx="1579313" cy="3785393"/>
          </a:xfrm>
          <a:prstGeom prst="bentConnector4">
            <a:avLst>
              <a:gd name="adj1" fmla="val -14475"/>
              <a:gd name="adj2" fmla="val 51216"/>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BCDFEE58-EA3C-BF4F-8577-559474779C96}"/>
              </a:ext>
            </a:extLst>
          </p:cNvPr>
          <p:cNvSpPr/>
          <p:nvPr/>
        </p:nvSpPr>
        <p:spPr>
          <a:xfrm>
            <a:off x="9515752" y="359832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133CC9E-8289-8846-893F-ED90BFCE9071}"/>
              </a:ext>
            </a:extLst>
          </p:cNvPr>
          <p:cNvGrpSpPr/>
          <p:nvPr/>
        </p:nvGrpSpPr>
        <p:grpSpPr>
          <a:xfrm>
            <a:off x="4142228" y="2170290"/>
            <a:ext cx="734098" cy="548634"/>
            <a:chOff x="4142228" y="2170290"/>
            <a:chExt cx="734098" cy="548634"/>
          </a:xfrm>
        </p:grpSpPr>
        <p:sp>
          <p:nvSpPr>
            <p:cNvPr id="55" name="Rounded Rectangle 54">
              <a:extLst>
                <a:ext uri="{FF2B5EF4-FFF2-40B4-BE49-F238E27FC236}">
                  <a16:creationId xmlns:a16="http://schemas.microsoft.com/office/drawing/2014/main" id="{92B84068-862F-214A-AFC7-BB3F876418C7}"/>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5F0AA40F-B79A-BC4E-9403-E1032F2A0869}"/>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063DB5D0-7E32-ED46-9957-BB8A789CC107}"/>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CF3D7F0C-5550-B744-A29A-3C539C8C3FD1}"/>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grpSp>
        <p:nvGrpSpPr>
          <p:cNvPr id="59" name="Group 58">
            <a:extLst>
              <a:ext uri="{FF2B5EF4-FFF2-40B4-BE49-F238E27FC236}">
                <a16:creationId xmlns:a16="http://schemas.microsoft.com/office/drawing/2014/main" id="{FD5AA850-537D-3E4E-8CE2-1A4B2824A233}"/>
              </a:ext>
            </a:extLst>
          </p:cNvPr>
          <p:cNvGrpSpPr/>
          <p:nvPr/>
        </p:nvGrpSpPr>
        <p:grpSpPr>
          <a:xfrm>
            <a:off x="10373503" y="2162497"/>
            <a:ext cx="734098" cy="548634"/>
            <a:chOff x="4142228" y="2170290"/>
            <a:chExt cx="734098"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sp>
        <p:nvSpPr>
          <p:cNvPr id="64" name="TextBox 63">
            <a:extLst>
              <a:ext uri="{FF2B5EF4-FFF2-40B4-BE49-F238E27FC236}">
                <a16:creationId xmlns:a16="http://schemas.microsoft.com/office/drawing/2014/main" id="{4B2F4F93-F429-0240-81C4-4D6E56493136}"/>
              </a:ext>
            </a:extLst>
          </p:cNvPr>
          <p:cNvSpPr txBox="1"/>
          <p:nvPr/>
        </p:nvSpPr>
        <p:spPr>
          <a:xfrm>
            <a:off x="4141248" y="2697616"/>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417708" y="2656039"/>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58" idx="3"/>
            <a:endCxn id="54" idx="1"/>
          </p:cNvCxnSpPr>
          <p:nvPr/>
        </p:nvCxnSpPr>
        <p:spPr>
          <a:xfrm>
            <a:off x="4876326" y="2444607"/>
            <a:ext cx="4639426" cy="1349032"/>
          </a:xfrm>
          <a:prstGeom prst="bentConnector3">
            <a:avLst>
              <a:gd name="adj1" fmla="val 2437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6828825" y="3951854"/>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63" idx="3"/>
          </p:cNvCxnSpPr>
          <p:nvPr/>
        </p:nvCxnSpPr>
        <p:spPr>
          <a:xfrm flipV="1">
            <a:off x="10841625" y="2436814"/>
            <a:ext cx="265976" cy="1356825"/>
          </a:xfrm>
          <a:prstGeom prst="bentConnector3">
            <a:avLst>
              <a:gd name="adj1" fmla="val 18594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7886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- 3</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42</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2"/>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2"/>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pic>
        <p:nvPicPr>
          <p:cNvPr id="40" name="Picture 39">
            <a:extLst>
              <a:ext uri="{FF2B5EF4-FFF2-40B4-BE49-F238E27FC236}">
                <a16:creationId xmlns:a16="http://schemas.microsoft.com/office/drawing/2014/main" id="{55D0F98F-B902-9942-A2EC-ED7716144A37}"/>
              </a:ext>
            </a:extLst>
          </p:cNvPr>
          <p:cNvPicPr>
            <a:picLocks noChangeAspect="1"/>
          </p:cNvPicPr>
          <p:nvPr/>
        </p:nvPicPr>
        <p:blipFill>
          <a:blip r:embed="rId2"/>
          <a:stretch>
            <a:fillRect/>
          </a:stretch>
        </p:blipFill>
        <p:spPr>
          <a:xfrm>
            <a:off x="6551966" y="2584930"/>
            <a:ext cx="501650" cy="495300"/>
          </a:xfrm>
          <a:prstGeom prst="rect">
            <a:avLst/>
          </a:prstGeom>
        </p:spPr>
      </p:pic>
    </p:spTree>
    <p:extLst>
      <p:ext uri="{BB962C8B-B14F-4D97-AF65-F5344CB8AC3E}">
        <p14:creationId xmlns:p14="http://schemas.microsoft.com/office/powerpoint/2010/main" val="2346330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C918-9C9F-3748-95FB-8CF19F0B56DB}"/>
              </a:ext>
            </a:extLst>
          </p:cNvPr>
          <p:cNvSpPr>
            <a:spLocks noGrp="1"/>
          </p:cNvSpPr>
          <p:nvPr>
            <p:ph type="title"/>
          </p:nvPr>
        </p:nvSpPr>
        <p:spPr/>
        <p:txBody>
          <a:bodyPr/>
          <a:lstStyle/>
          <a:p>
            <a:r>
              <a:rPr lang="en-US"/>
              <a:t>Mirror Maker 2.0</a:t>
            </a:r>
          </a:p>
        </p:txBody>
      </p:sp>
      <p:sp>
        <p:nvSpPr>
          <p:cNvPr id="4" name="Slide Number Placeholder 3">
            <a:extLst>
              <a:ext uri="{FF2B5EF4-FFF2-40B4-BE49-F238E27FC236}">
                <a16:creationId xmlns:a16="http://schemas.microsoft.com/office/drawing/2014/main" id="{79E0D2FF-FA8F-5C41-A2E5-39FB0CDCEF9D}"/>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43</a:t>
            </a:fld>
            <a:endParaRPr lang="en-US">
              <a:solidFill>
                <a:srgbClr val="5AAAFA"/>
              </a:solidFill>
            </a:endParaRPr>
          </a:p>
        </p:txBody>
      </p:sp>
      <p:sp>
        <p:nvSpPr>
          <p:cNvPr id="5" name="Rectangle 4">
            <a:extLst>
              <a:ext uri="{FF2B5EF4-FFF2-40B4-BE49-F238E27FC236}">
                <a16:creationId xmlns:a16="http://schemas.microsoft.com/office/drawing/2014/main" id="{1CC4E410-750F-D640-8ED8-CF6EC0C82F0A}"/>
              </a:ext>
            </a:extLst>
          </p:cNvPr>
          <p:cNvSpPr/>
          <p:nvPr/>
        </p:nvSpPr>
        <p:spPr>
          <a:xfrm>
            <a:off x="4590370" y="2377617"/>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Connector</a:t>
            </a:r>
          </a:p>
        </p:txBody>
      </p:sp>
      <p:sp>
        <p:nvSpPr>
          <p:cNvPr id="6" name="AutoShape 4">
            <a:extLst>
              <a:ext uri="{FF2B5EF4-FFF2-40B4-BE49-F238E27FC236}">
                <a16:creationId xmlns:a16="http://schemas.microsoft.com/office/drawing/2014/main" id="{16FBC290-4FAE-AD41-A20D-A8499A2E12AC}"/>
              </a:ext>
            </a:extLst>
          </p:cNvPr>
          <p:cNvSpPr>
            <a:spLocks noChangeArrowheads="1"/>
          </p:cNvSpPr>
          <p:nvPr/>
        </p:nvSpPr>
        <p:spPr bwMode="auto">
          <a:xfrm>
            <a:off x="4558062" y="2079813"/>
            <a:ext cx="3743255" cy="398032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r>
              <a:rPr lang="en-US" sz="1333" kern="0"/>
              <a:t>Kafka Connect Cluster</a:t>
            </a:r>
          </a:p>
        </p:txBody>
      </p:sp>
      <p:sp>
        <p:nvSpPr>
          <p:cNvPr id="8" name="AutoShape 4">
            <a:extLst>
              <a:ext uri="{FF2B5EF4-FFF2-40B4-BE49-F238E27FC236}">
                <a16:creationId xmlns:a16="http://schemas.microsoft.com/office/drawing/2014/main" id="{05DAC543-E1D3-9545-AC2B-B41D4FBEC6E6}"/>
              </a:ext>
            </a:extLst>
          </p:cNvPr>
          <p:cNvSpPr>
            <a:spLocks noChangeArrowheads="1"/>
          </p:cNvSpPr>
          <p:nvPr/>
        </p:nvSpPr>
        <p:spPr bwMode="auto">
          <a:xfrm>
            <a:off x="8463263" y="2690547"/>
            <a:ext cx="3190855" cy="3369595"/>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Target  Cluster</a:t>
            </a:r>
          </a:p>
        </p:txBody>
      </p:sp>
      <p:pic>
        <p:nvPicPr>
          <p:cNvPr id="9" name="Picture 8">
            <a:extLst>
              <a:ext uri="{FF2B5EF4-FFF2-40B4-BE49-F238E27FC236}">
                <a16:creationId xmlns:a16="http://schemas.microsoft.com/office/drawing/2014/main" id="{52243DFF-5B81-EF42-BAA4-576635DBB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478" y="2695217"/>
            <a:ext cx="254676" cy="336336"/>
          </a:xfrm>
          <a:prstGeom prst="rect">
            <a:avLst/>
          </a:prstGeom>
        </p:spPr>
      </p:pic>
      <p:sp>
        <p:nvSpPr>
          <p:cNvPr id="10" name="AutoShape 4">
            <a:extLst>
              <a:ext uri="{FF2B5EF4-FFF2-40B4-BE49-F238E27FC236}">
                <a16:creationId xmlns:a16="http://schemas.microsoft.com/office/drawing/2014/main" id="{37A0B99C-45D1-B24B-9FA6-500390DB23D2}"/>
              </a:ext>
            </a:extLst>
          </p:cNvPr>
          <p:cNvSpPr>
            <a:spLocks noChangeArrowheads="1"/>
          </p:cNvSpPr>
          <p:nvPr/>
        </p:nvSpPr>
        <p:spPr bwMode="auto">
          <a:xfrm>
            <a:off x="365947" y="3031554"/>
            <a:ext cx="3190855"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Source Cluster</a:t>
            </a:r>
          </a:p>
        </p:txBody>
      </p:sp>
      <p:pic>
        <p:nvPicPr>
          <p:cNvPr id="11" name="Picture 10">
            <a:extLst>
              <a:ext uri="{FF2B5EF4-FFF2-40B4-BE49-F238E27FC236}">
                <a16:creationId xmlns:a16="http://schemas.microsoft.com/office/drawing/2014/main" id="{EA576A32-239B-9145-89C4-900E7A083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62" y="3036224"/>
            <a:ext cx="254676" cy="336336"/>
          </a:xfrm>
          <a:prstGeom prst="rect">
            <a:avLst/>
          </a:prstGeom>
        </p:spPr>
      </p:pic>
      <p:sp>
        <p:nvSpPr>
          <p:cNvPr id="12" name="Rectangle 11">
            <a:extLst>
              <a:ext uri="{FF2B5EF4-FFF2-40B4-BE49-F238E27FC236}">
                <a16:creationId xmlns:a16="http://schemas.microsoft.com/office/drawing/2014/main" id="{D5F02383-7822-634D-9A0B-62CC4C3FC0EB}"/>
              </a:ext>
            </a:extLst>
          </p:cNvPr>
          <p:cNvSpPr/>
          <p:nvPr/>
        </p:nvSpPr>
        <p:spPr>
          <a:xfrm>
            <a:off x="6723587" y="2635539"/>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Connector</a:t>
            </a:r>
          </a:p>
        </p:txBody>
      </p:sp>
      <p:sp>
        <p:nvSpPr>
          <p:cNvPr id="13" name="Rectangle 12">
            <a:extLst>
              <a:ext uri="{FF2B5EF4-FFF2-40B4-BE49-F238E27FC236}">
                <a16:creationId xmlns:a16="http://schemas.microsoft.com/office/drawing/2014/main" id="{23484128-78A2-A543-B0FD-705DDAFF3DEA}"/>
              </a:ext>
            </a:extLst>
          </p:cNvPr>
          <p:cNvSpPr/>
          <p:nvPr/>
        </p:nvSpPr>
        <p:spPr>
          <a:xfrm>
            <a:off x="4590370" y="2884093"/>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Task</a:t>
            </a:r>
          </a:p>
        </p:txBody>
      </p:sp>
      <p:sp>
        <p:nvSpPr>
          <p:cNvPr id="14" name="Rectangle 13">
            <a:extLst>
              <a:ext uri="{FF2B5EF4-FFF2-40B4-BE49-F238E27FC236}">
                <a16:creationId xmlns:a16="http://schemas.microsoft.com/office/drawing/2014/main" id="{B9B4687D-E6E7-974E-A4A8-3ABDD9646818}"/>
              </a:ext>
            </a:extLst>
          </p:cNvPr>
          <p:cNvSpPr/>
          <p:nvPr/>
        </p:nvSpPr>
        <p:spPr>
          <a:xfrm>
            <a:off x="6723587" y="3131260"/>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Task</a:t>
            </a:r>
          </a:p>
        </p:txBody>
      </p:sp>
      <p:grpSp>
        <p:nvGrpSpPr>
          <p:cNvPr id="21" name="Group 20">
            <a:extLst>
              <a:ext uri="{FF2B5EF4-FFF2-40B4-BE49-F238E27FC236}">
                <a16:creationId xmlns:a16="http://schemas.microsoft.com/office/drawing/2014/main" id="{996447F4-F085-B84B-A672-BFA0244C2CB1}"/>
              </a:ext>
            </a:extLst>
          </p:cNvPr>
          <p:cNvGrpSpPr/>
          <p:nvPr/>
        </p:nvGrpSpPr>
        <p:grpSpPr>
          <a:xfrm>
            <a:off x="711033" y="3348780"/>
            <a:ext cx="846871" cy="336336"/>
            <a:chOff x="1193647" y="1635094"/>
            <a:chExt cx="818524" cy="411476"/>
          </a:xfrm>
        </p:grpSpPr>
        <p:sp>
          <p:nvSpPr>
            <p:cNvPr id="15" name="Rounded Rectangle 14">
              <a:extLst>
                <a:ext uri="{FF2B5EF4-FFF2-40B4-BE49-F238E27FC236}">
                  <a16:creationId xmlns:a16="http://schemas.microsoft.com/office/drawing/2014/main" id="{388A04DA-D505-754D-B957-C6D1259AB078}"/>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16" name="Rounded Rectangle 15">
              <a:extLst>
                <a:ext uri="{FF2B5EF4-FFF2-40B4-BE49-F238E27FC236}">
                  <a16:creationId xmlns:a16="http://schemas.microsoft.com/office/drawing/2014/main" id="{C27E2695-E8C5-6544-BD5D-0AECF20AA610}"/>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17" name="Rounded Rectangle 16">
              <a:extLst>
                <a:ext uri="{FF2B5EF4-FFF2-40B4-BE49-F238E27FC236}">
                  <a16:creationId xmlns:a16="http://schemas.microsoft.com/office/drawing/2014/main" id="{DCC497C1-1757-2846-94BB-502FCF7120B9}"/>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18" name="Rounded Rectangle 17">
              <a:extLst>
                <a:ext uri="{FF2B5EF4-FFF2-40B4-BE49-F238E27FC236}">
                  <a16:creationId xmlns:a16="http://schemas.microsoft.com/office/drawing/2014/main" id="{F9F3FC9C-1218-4044-A1DF-60D053AF4AF7}"/>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19" name="Rounded Rectangle 18">
              <a:extLst>
                <a:ext uri="{FF2B5EF4-FFF2-40B4-BE49-F238E27FC236}">
                  <a16:creationId xmlns:a16="http://schemas.microsoft.com/office/drawing/2014/main" id="{3C1FAE84-A611-E647-BBBD-FFAB0D117596}"/>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0" name="Rounded Rectangle 19">
              <a:extLst>
                <a:ext uri="{FF2B5EF4-FFF2-40B4-BE49-F238E27FC236}">
                  <a16:creationId xmlns:a16="http://schemas.microsoft.com/office/drawing/2014/main" id="{CD3B9B10-E1AD-B648-9BDE-AE1833E8330A}"/>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grpSp>
        <p:nvGrpSpPr>
          <p:cNvPr id="22" name="Group 21">
            <a:extLst>
              <a:ext uri="{FF2B5EF4-FFF2-40B4-BE49-F238E27FC236}">
                <a16:creationId xmlns:a16="http://schemas.microsoft.com/office/drawing/2014/main" id="{53C202C8-DBE7-A44F-9655-3D9A2804BA7F}"/>
              </a:ext>
            </a:extLst>
          </p:cNvPr>
          <p:cNvGrpSpPr/>
          <p:nvPr/>
        </p:nvGrpSpPr>
        <p:grpSpPr>
          <a:xfrm>
            <a:off x="8769938" y="3031553"/>
            <a:ext cx="846871" cy="336336"/>
            <a:chOff x="1193647" y="1635094"/>
            <a:chExt cx="818524" cy="411476"/>
          </a:xfrm>
        </p:grpSpPr>
        <p:sp>
          <p:nvSpPr>
            <p:cNvPr id="23" name="Rounded Rectangle 22">
              <a:extLst>
                <a:ext uri="{FF2B5EF4-FFF2-40B4-BE49-F238E27FC236}">
                  <a16:creationId xmlns:a16="http://schemas.microsoft.com/office/drawing/2014/main" id="{72FC99FE-E770-FB43-B8ED-383FE46A9667}"/>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24" name="Rounded Rectangle 23">
              <a:extLst>
                <a:ext uri="{FF2B5EF4-FFF2-40B4-BE49-F238E27FC236}">
                  <a16:creationId xmlns:a16="http://schemas.microsoft.com/office/drawing/2014/main" id="{CF30E3F5-9AF7-4B42-89F2-486E09856A78}"/>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25" name="Rounded Rectangle 24">
              <a:extLst>
                <a:ext uri="{FF2B5EF4-FFF2-40B4-BE49-F238E27FC236}">
                  <a16:creationId xmlns:a16="http://schemas.microsoft.com/office/drawing/2014/main" id="{40C4E845-9A6D-B04D-A025-44DF89EBDFA2}"/>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26" name="Rounded Rectangle 25">
              <a:extLst>
                <a:ext uri="{FF2B5EF4-FFF2-40B4-BE49-F238E27FC236}">
                  <a16:creationId xmlns:a16="http://schemas.microsoft.com/office/drawing/2014/main" id="{E1949C49-DDFA-8340-BB66-1161B1F449B9}"/>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27" name="Rounded Rectangle 26">
              <a:extLst>
                <a:ext uri="{FF2B5EF4-FFF2-40B4-BE49-F238E27FC236}">
                  <a16:creationId xmlns:a16="http://schemas.microsoft.com/office/drawing/2014/main" id="{2131A3E7-B249-5D41-BC65-439E69ACF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8" name="Rounded Rectangle 27">
              <a:extLst>
                <a:ext uri="{FF2B5EF4-FFF2-40B4-BE49-F238E27FC236}">
                  <a16:creationId xmlns:a16="http://schemas.microsoft.com/office/drawing/2014/main" id="{C5FB4FEB-302F-BA42-B508-0D9E10934DD9}"/>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29" name="Rectangle 28">
            <a:extLst>
              <a:ext uri="{FF2B5EF4-FFF2-40B4-BE49-F238E27FC236}">
                <a16:creationId xmlns:a16="http://schemas.microsoft.com/office/drawing/2014/main" id="{48ED3B72-E075-9441-B7D7-8DCEE07F5070}"/>
              </a:ext>
            </a:extLst>
          </p:cNvPr>
          <p:cNvSpPr/>
          <p:nvPr/>
        </p:nvSpPr>
        <p:spPr>
          <a:xfrm>
            <a:off x="6723587" y="3786212"/>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Connector</a:t>
            </a:r>
          </a:p>
        </p:txBody>
      </p:sp>
      <p:sp>
        <p:nvSpPr>
          <p:cNvPr id="30" name="Rectangle 29">
            <a:extLst>
              <a:ext uri="{FF2B5EF4-FFF2-40B4-BE49-F238E27FC236}">
                <a16:creationId xmlns:a16="http://schemas.microsoft.com/office/drawing/2014/main" id="{EF7E740B-78DD-9E45-A203-9B62504F4B3B}"/>
              </a:ext>
            </a:extLst>
          </p:cNvPr>
          <p:cNvSpPr/>
          <p:nvPr/>
        </p:nvSpPr>
        <p:spPr>
          <a:xfrm>
            <a:off x="4678462" y="384585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Connector</a:t>
            </a:r>
          </a:p>
        </p:txBody>
      </p:sp>
      <p:sp>
        <p:nvSpPr>
          <p:cNvPr id="31" name="Rectangle 30">
            <a:extLst>
              <a:ext uri="{FF2B5EF4-FFF2-40B4-BE49-F238E27FC236}">
                <a16:creationId xmlns:a16="http://schemas.microsoft.com/office/drawing/2014/main" id="{0BF11268-7A81-7E42-B6CA-379BE324AA89}"/>
              </a:ext>
            </a:extLst>
          </p:cNvPr>
          <p:cNvSpPr/>
          <p:nvPr/>
        </p:nvSpPr>
        <p:spPr>
          <a:xfrm>
            <a:off x="4678462"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Connector</a:t>
            </a:r>
          </a:p>
        </p:txBody>
      </p:sp>
      <p:sp>
        <p:nvSpPr>
          <p:cNvPr id="32" name="Rectangle 31">
            <a:extLst>
              <a:ext uri="{FF2B5EF4-FFF2-40B4-BE49-F238E27FC236}">
                <a16:creationId xmlns:a16="http://schemas.microsoft.com/office/drawing/2014/main" id="{7A80DE1A-3449-744B-97AF-4C4AEA35C28B}"/>
              </a:ext>
            </a:extLst>
          </p:cNvPr>
          <p:cNvSpPr/>
          <p:nvPr/>
        </p:nvSpPr>
        <p:spPr>
          <a:xfrm>
            <a:off x="4678462" y="4335501"/>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Task</a:t>
            </a:r>
          </a:p>
        </p:txBody>
      </p:sp>
      <p:sp>
        <p:nvSpPr>
          <p:cNvPr id="33" name="Rectangle 32">
            <a:extLst>
              <a:ext uri="{FF2B5EF4-FFF2-40B4-BE49-F238E27FC236}">
                <a16:creationId xmlns:a16="http://schemas.microsoft.com/office/drawing/2014/main" id="{C0EEE41A-5A7B-C64C-AF35-9783EE145C56}"/>
              </a:ext>
            </a:extLst>
          </p:cNvPr>
          <p:cNvSpPr/>
          <p:nvPr/>
        </p:nvSpPr>
        <p:spPr>
          <a:xfrm>
            <a:off x="6723587" y="429409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Task</a:t>
            </a:r>
          </a:p>
        </p:txBody>
      </p:sp>
      <p:sp>
        <p:nvSpPr>
          <p:cNvPr id="34" name="Rectangle 33">
            <a:extLst>
              <a:ext uri="{FF2B5EF4-FFF2-40B4-BE49-F238E27FC236}">
                <a16:creationId xmlns:a16="http://schemas.microsoft.com/office/drawing/2014/main" id="{F4C75ED2-7236-CC4A-99CF-85BF4A244901}"/>
              </a:ext>
            </a:extLst>
          </p:cNvPr>
          <p:cNvSpPr/>
          <p:nvPr/>
        </p:nvSpPr>
        <p:spPr>
          <a:xfrm>
            <a:off x="6723587"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Task</a:t>
            </a:r>
          </a:p>
        </p:txBody>
      </p:sp>
      <p:sp>
        <p:nvSpPr>
          <p:cNvPr id="35" name="Rectangle 34">
            <a:extLst>
              <a:ext uri="{FF2B5EF4-FFF2-40B4-BE49-F238E27FC236}">
                <a16:creationId xmlns:a16="http://schemas.microsoft.com/office/drawing/2014/main" id="{83936051-40F4-F742-8E04-3A2CD4804EB8}"/>
              </a:ext>
            </a:extLst>
          </p:cNvPr>
          <p:cNvSpPr/>
          <p:nvPr/>
        </p:nvSpPr>
        <p:spPr>
          <a:xfrm>
            <a:off x="8655763" y="3889903"/>
            <a:ext cx="2694969" cy="276999"/>
          </a:xfrm>
          <a:prstGeom prst="rect">
            <a:avLst/>
          </a:prstGeom>
        </p:spPr>
        <p:txBody>
          <a:bodyPr wrap="none">
            <a:spAutoFit/>
          </a:bodyPr>
          <a:lstStyle/>
          <a:p>
            <a:r>
              <a:rPr lang="en-US" sz="1200">
                <a:latin typeface="Menlo" panose="020B0609030804020204" pitchFamily="49" charset="0"/>
              </a:rPr>
              <a:t>mm2-configs.source.internal</a:t>
            </a:r>
          </a:p>
        </p:txBody>
      </p:sp>
      <p:sp>
        <p:nvSpPr>
          <p:cNvPr id="36" name="Rectangle 35">
            <a:extLst>
              <a:ext uri="{FF2B5EF4-FFF2-40B4-BE49-F238E27FC236}">
                <a16:creationId xmlns:a16="http://schemas.microsoft.com/office/drawing/2014/main" id="{3339BCE8-B5E1-F642-AA00-07E13791FF8F}"/>
              </a:ext>
            </a:extLst>
          </p:cNvPr>
          <p:cNvSpPr/>
          <p:nvPr/>
        </p:nvSpPr>
        <p:spPr>
          <a:xfrm>
            <a:off x="8745035" y="2785161"/>
            <a:ext cx="1393330" cy="276999"/>
          </a:xfrm>
          <a:prstGeom prst="rect">
            <a:avLst/>
          </a:prstGeom>
        </p:spPr>
        <p:txBody>
          <a:bodyPr wrap="none">
            <a:spAutoFit/>
          </a:bodyPr>
          <a:lstStyle/>
          <a:p>
            <a:r>
              <a:rPr lang="en-US" sz="1200">
                <a:latin typeface="Menlo" panose="020B0609030804020204" pitchFamily="49" charset="0"/>
              </a:rPr>
              <a:t>source.orders</a:t>
            </a:r>
          </a:p>
        </p:txBody>
      </p:sp>
      <p:grpSp>
        <p:nvGrpSpPr>
          <p:cNvPr id="37" name="Group 36">
            <a:extLst>
              <a:ext uri="{FF2B5EF4-FFF2-40B4-BE49-F238E27FC236}">
                <a16:creationId xmlns:a16="http://schemas.microsoft.com/office/drawing/2014/main" id="{A1F8147A-F68C-3C41-BD48-1EC83D5512F6}"/>
              </a:ext>
            </a:extLst>
          </p:cNvPr>
          <p:cNvGrpSpPr/>
          <p:nvPr/>
        </p:nvGrpSpPr>
        <p:grpSpPr>
          <a:xfrm>
            <a:off x="8759917" y="3574991"/>
            <a:ext cx="846871" cy="336336"/>
            <a:chOff x="1193647" y="1635094"/>
            <a:chExt cx="818524" cy="411476"/>
          </a:xfrm>
        </p:grpSpPr>
        <p:sp>
          <p:nvSpPr>
            <p:cNvPr id="38" name="Rounded Rectangle 37">
              <a:extLst>
                <a:ext uri="{FF2B5EF4-FFF2-40B4-BE49-F238E27FC236}">
                  <a16:creationId xmlns:a16="http://schemas.microsoft.com/office/drawing/2014/main" id="{BF78A7A5-6A49-DD4F-805B-5B7D55B80C7B}"/>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39" name="Rounded Rectangle 38">
              <a:extLst>
                <a:ext uri="{FF2B5EF4-FFF2-40B4-BE49-F238E27FC236}">
                  <a16:creationId xmlns:a16="http://schemas.microsoft.com/office/drawing/2014/main" id="{2BAB78DF-8628-B94B-AF2D-1831DE09EE9D}"/>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40" name="Rounded Rectangle 39">
              <a:extLst>
                <a:ext uri="{FF2B5EF4-FFF2-40B4-BE49-F238E27FC236}">
                  <a16:creationId xmlns:a16="http://schemas.microsoft.com/office/drawing/2014/main" id="{1EF86778-6FDD-6744-9E57-89691643CF5A}"/>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41" name="Rounded Rectangle 40">
              <a:extLst>
                <a:ext uri="{FF2B5EF4-FFF2-40B4-BE49-F238E27FC236}">
                  <a16:creationId xmlns:a16="http://schemas.microsoft.com/office/drawing/2014/main" id="{24157156-A00D-604E-95C4-D504B5767C9A}"/>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42" name="Rounded Rectangle 41">
              <a:extLst>
                <a:ext uri="{FF2B5EF4-FFF2-40B4-BE49-F238E27FC236}">
                  <a16:creationId xmlns:a16="http://schemas.microsoft.com/office/drawing/2014/main" id="{BBA383C7-1892-EE40-A881-4F36D76D49C0}"/>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43" name="Rounded Rectangle 42">
              <a:extLst>
                <a:ext uri="{FF2B5EF4-FFF2-40B4-BE49-F238E27FC236}">
                  <a16:creationId xmlns:a16="http://schemas.microsoft.com/office/drawing/2014/main" id="{5AA161CB-33AD-B849-A33C-D96D496AFFE1}"/>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44" name="Rectangle 43">
            <a:extLst>
              <a:ext uri="{FF2B5EF4-FFF2-40B4-BE49-F238E27FC236}">
                <a16:creationId xmlns:a16="http://schemas.microsoft.com/office/drawing/2014/main" id="{BEAFA21C-2FF7-0A49-B9E0-99A2696FABBC}"/>
              </a:ext>
            </a:extLst>
          </p:cNvPr>
          <p:cNvSpPr/>
          <p:nvPr/>
        </p:nvSpPr>
        <p:spPr>
          <a:xfrm>
            <a:off x="1504863" y="3348781"/>
            <a:ext cx="742511" cy="276999"/>
          </a:xfrm>
          <a:prstGeom prst="rect">
            <a:avLst/>
          </a:prstGeom>
        </p:spPr>
        <p:txBody>
          <a:bodyPr wrap="none">
            <a:spAutoFit/>
          </a:bodyPr>
          <a:lstStyle/>
          <a:p>
            <a:r>
              <a:rPr lang="en-US" sz="1200">
                <a:latin typeface="Menlo" panose="020B0609030804020204" pitchFamily="49" charset="0"/>
              </a:rPr>
              <a:t>orders</a:t>
            </a:r>
          </a:p>
        </p:txBody>
      </p:sp>
      <p:grpSp>
        <p:nvGrpSpPr>
          <p:cNvPr id="59" name="Group 58">
            <a:extLst>
              <a:ext uri="{FF2B5EF4-FFF2-40B4-BE49-F238E27FC236}">
                <a16:creationId xmlns:a16="http://schemas.microsoft.com/office/drawing/2014/main" id="{B8F2CAD6-D910-4D49-AF91-1A59C5674340}"/>
              </a:ext>
            </a:extLst>
          </p:cNvPr>
          <p:cNvGrpSpPr/>
          <p:nvPr/>
        </p:nvGrpSpPr>
        <p:grpSpPr>
          <a:xfrm>
            <a:off x="8731154" y="4257300"/>
            <a:ext cx="846871" cy="336336"/>
            <a:chOff x="1193647" y="1635094"/>
            <a:chExt cx="818524" cy="411476"/>
          </a:xfrm>
        </p:grpSpPr>
        <p:sp>
          <p:nvSpPr>
            <p:cNvPr id="60" name="Rounded Rectangle 59">
              <a:extLst>
                <a:ext uri="{FF2B5EF4-FFF2-40B4-BE49-F238E27FC236}">
                  <a16:creationId xmlns:a16="http://schemas.microsoft.com/office/drawing/2014/main" id="{8949396F-5BBA-A846-B610-1BAE3CC9D4B5}"/>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61" name="Rounded Rectangle 60">
              <a:extLst>
                <a:ext uri="{FF2B5EF4-FFF2-40B4-BE49-F238E27FC236}">
                  <a16:creationId xmlns:a16="http://schemas.microsoft.com/office/drawing/2014/main" id="{421DF952-8F0D-BD44-84E3-6F3B770CEC0B}"/>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62" name="Rounded Rectangle 61">
              <a:extLst>
                <a:ext uri="{FF2B5EF4-FFF2-40B4-BE49-F238E27FC236}">
                  <a16:creationId xmlns:a16="http://schemas.microsoft.com/office/drawing/2014/main" id="{778417B0-7DA8-9649-B301-7B6893A2E860}"/>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63" name="Rounded Rectangle 62">
              <a:extLst>
                <a:ext uri="{FF2B5EF4-FFF2-40B4-BE49-F238E27FC236}">
                  <a16:creationId xmlns:a16="http://schemas.microsoft.com/office/drawing/2014/main" id="{5BDCA275-672B-8244-8982-6BD99C5737BB}"/>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64" name="Rounded Rectangle 63">
              <a:extLst>
                <a:ext uri="{FF2B5EF4-FFF2-40B4-BE49-F238E27FC236}">
                  <a16:creationId xmlns:a16="http://schemas.microsoft.com/office/drawing/2014/main" id="{8720E6D3-F722-174D-8BB1-FF6417D21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65" name="Rounded Rectangle 64">
              <a:extLst>
                <a:ext uri="{FF2B5EF4-FFF2-40B4-BE49-F238E27FC236}">
                  <a16:creationId xmlns:a16="http://schemas.microsoft.com/office/drawing/2014/main" id="{00D34E44-C01C-C247-A4E9-4D06FB88B8C4}"/>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74" name="Rectangle 73">
            <a:extLst>
              <a:ext uri="{FF2B5EF4-FFF2-40B4-BE49-F238E27FC236}">
                <a16:creationId xmlns:a16="http://schemas.microsoft.com/office/drawing/2014/main" id="{F9FF604C-9E2B-A942-8A79-99EBB28D8219}"/>
              </a:ext>
            </a:extLst>
          </p:cNvPr>
          <p:cNvSpPr/>
          <p:nvPr/>
        </p:nvSpPr>
        <p:spPr>
          <a:xfrm>
            <a:off x="8655763" y="4578165"/>
            <a:ext cx="6096000" cy="1200329"/>
          </a:xfrm>
          <a:prstGeom prst="rect">
            <a:avLst/>
          </a:prstGeom>
        </p:spPr>
        <p:txBody>
          <a:bodyPr>
            <a:spAutoFit/>
          </a:bodyPr>
          <a:lstStyle/>
          <a:p>
            <a:r>
              <a:rPr lang="en-US" sz="1200" dirty="0">
                <a:solidFill>
                  <a:srgbClr val="000000"/>
                </a:solidFill>
                <a:latin typeface="Menlo" panose="020B0609030804020204" pitchFamily="49" charset="0"/>
              </a:rPr>
              <a:t>__consumer_offsets</a:t>
            </a:r>
          </a:p>
          <a:p>
            <a:r>
              <a:rPr lang="en-US" sz="1200" dirty="0">
                <a:solidFill>
                  <a:srgbClr val="000000"/>
                </a:solidFill>
                <a:latin typeface="Menlo" panose="020B0609030804020204" pitchFamily="49" charset="0"/>
              </a:rPr>
              <a:t>heartbeats</a:t>
            </a:r>
          </a:p>
          <a:p>
            <a:r>
              <a:rPr lang="en-US" sz="1200" dirty="0">
                <a:solidFill>
                  <a:srgbClr val="000000"/>
                </a:solidFill>
                <a:latin typeface="Menlo" panose="020B0609030804020204" pitchFamily="49" charset="0"/>
              </a:rPr>
              <a:t>mm2-offsets.source.internal</a:t>
            </a:r>
          </a:p>
          <a:p>
            <a:r>
              <a:rPr lang="en-US" sz="1200" dirty="0">
                <a:solidFill>
                  <a:srgbClr val="000000"/>
                </a:solidFill>
                <a:latin typeface="Menlo" panose="020B0609030804020204" pitchFamily="49" charset="0"/>
              </a:rPr>
              <a:t>mm2-status.source.internal</a:t>
            </a:r>
          </a:p>
          <a:p>
            <a:r>
              <a:rPr lang="en-US" sz="1200" dirty="0">
                <a:solidFill>
                  <a:srgbClr val="000000"/>
                </a:solidFill>
                <a:latin typeface="Menlo" panose="020B0609030804020204" pitchFamily="49" charset="0"/>
              </a:rPr>
              <a:t>source.checkpoints.internal</a:t>
            </a:r>
          </a:p>
          <a:p>
            <a:r>
              <a:rPr lang="en-US" sz="1200" dirty="0">
                <a:solidFill>
                  <a:srgbClr val="000000"/>
                </a:solidFill>
                <a:latin typeface="Menlo" panose="020B0609030804020204" pitchFamily="49" charset="0"/>
              </a:rPr>
              <a:t>source.heartbeats</a:t>
            </a:r>
          </a:p>
        </p:txBody>
      </p:sp>
      <p:cxnSp>
        <p:nvCxnSpPr>
          <p:cNvPr id="76" name="Elbow Connector 75">
            <a:extLst>
              <a:ext uri="{FF2B5EF4-FFF2-40B4-BE49-F238E27FC236}">
                <a16:creationId xmlns:a16="http://schemas.microsoft.com/office/drawing/2014/main" id="{874F2150-7F88-0445-9F07-3FDA273043A6}"/>
              </a:ext>
            </a:extLst>
          </p:cNvPr>
          <p:cNvCxnSpPr>
            <a:stCxn id="18" idx="0"/>
            <a:endCxn id="5" idx="1"/>
          </p:cNvCxnSpPr>
          <p:nvPr/>
        </p:nvCxnSpPr>
        <p:spPr>
          <a:xfrm rot="5400000" flipH="1" flipV="1">
            <a:off x="2526272" y="1284683"/>
            <a:ext cx="747043" cy="3381152"/>
          </a:xfrm>
          <a:prstGeom prst="bentConnector2">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3B4506A3-3F77-214F-8768-4B3D7FD95657}"/>
              </a:ext>
            </a:extLst>
          </p:cNvPr>
          <p:cNvCxnSpPr>
            <a:cxnSpLocks/>
            <a:stCxn id="12" idx="0"/>
            <a:endCxn id="36" idx="0"/>
          </p:cNvCxnSpPr>
          <p:nvPr/>
        </p:nvCxnSpPr>
        <p:spPr>
          <a:xfrm rot="16200000" flipH="1">
            <a:off x="8386552" y="1730013"/>
            <a:ext cx="149622" cy="1960674"/>
          </a:xfrm>
          <a:prstGeom prst="bentConnector3">
            <a:avLst>
              <a:gd name="adj1" fmla="val -152785"/>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080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47</a:t>
            </a:fld>
            <a:endParaRPr lang="en-US">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r>
              <a:rPr lang="mr-IN" sz="1200">
                <a:solidFill>
                  <a:srgbClr val="7030A0"/>
                </a:solidFill>
              </a:rPr>
              <a:t>–</a:t>
            </a:r>
            <a:r>
              <a:rPr lang="en-US" sz="120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-masters</a:t>
            </a:r>
          </a:p>
          <a:p>
            <a:pPr algn="ctr"/>
            <a:r>
              <a:rPr lang="en-US" sz="120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-proxies</a:t>
            </a:r>
          </a:p>
          <a:p>
            <a:pPr algn="ctr"/>
            <a:r>
              <a:rPr lang="en-US" sz="120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p>
          <a:p>
            <a:pPr algn="ctr"/>
            <a:r>
              <a:rPr lang="en-US" sz="120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icp-worker2</a:t>
            </a:r>
          </a:p>
          <a:p>
            <a:pPr algn="ctr"/>
            <a:r>
              <a:rPr lang="en-US" sz="120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icp-worker3</a:t>
            </a:r>
          </a:p>
          <a:p>
            <a:pPr algn="ctr"/>
            <a:r>
              <a:rPr lang="en-US" sz="120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a:t>* The list of components is 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p>
          <a:p>
            <a:pPr algn="ctr"/>
            <a:r>
              <a:rPr lang="en-US" sz="120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Stream Processor</a:t>
            </a: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48</a:t>
            </a:fld>
            <a:endParaRPr lang="en-US">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rgbClr val="7030A0"/>
                </a:solidFill>
              </a:rPr>
              <a:t>Kube</a:t>
            </a:r>
            <a:r>
              <a:rPr lang="en-US" sz="110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49</a:t>
            </a:fld>
            <a:endParaRPr lang="en-US">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err="1"/>
              <a:t>Kstreams</a:t>
            </a:r>
            <a:r>
              <a:rPr lang="en-US"/>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Reefers</a:t>
            </a:r>
          </a:p>
          <a:p>
            <a:pPr algn="ctr" defTabSz="914377" eaLnBrk="1" fontAlgn="auto" hangingPunct="1">
              <a:spcBef>
                <a:spcPts val="0"/>
              </a:spcBef>
              <a:spcAft>
                <a:spcPts val="0"/>
              </a:spcAft>
            </a:pPr>
            <a:r>
              <a:rPr lang="en-US" sz="1333">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err="1">
                <a:solidFill>
                  <a:schemeClr val="bg1"/>
                </a:solidFill>
              </a:rPr>
              <a:t>Kstreams</a:t>
            </a:r>
            <a:r>
              <a:rPr lang="en-US" sz="1467">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a:t>City-containers</a:t>
            </a:r>
          </a:p>
        </p:txBody>
      </p:sp>
    </p:spTree>
    <p:extLst>
      <p:ext uri="{BB962C8B-B14F-4D97-AF65-F5344CB8AC3E}">
        <p14:creationId xmlns:p14="http://schemas.microsoft.com/office/powerpoint/2010/main" val="674602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Springboot</a:t>
            </a:r>
            <a:r>
              <a:rPr lang="en-US"/>
              <a:t> - </a:t>
            </a:r>
            <a:r>
              <a:rPr lang="en-US" err="1"/>
              <a:t>Postgresql</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kafka template.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a:t>Container Microservice – </a:t>
            </a:r>
            <a:r>
              <a:rPr lang="en-US" sz="2667" err="1"/>
              <a:t>Springboot</a:t>
            </a:r>
            <a:r>
              <a:rPr lang="en-US" sz="2667"/>
              <a:t> - </a:t>
            </a:r>
            <a:r>
              <a:rPr lang="en-US" sz="2667" err="1"/>
              <a:t>Postgresql</a:t>
            </a:r>
            <a:endParaRPr lang="en-US" sz="2667"/>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schemeClr val="tx2">
                    <a:lumMod val="50000"/>
                  </a:schemeClr>
                </a:solidFill>
                <a:latin typeface="Arial"/>
              </a:rPr>
              <a:t>psql</a:t>
            </a:r>
            <a:endParaRPr lang="en-US" sz="1333">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a:t>6</a:t>
            </a:r>
          </a:p>
        </p:txBody>
      </p:sp>
    </p:spTree>
    <p:extLst>
      <p:ext uri="{BB962C8B-B14F-4D97-AF65-F5344CB8AC3E}">
        <p14:creationId xmlns:p14="http://schemas.microsoft.com/office/powerpoint/2010/main" val="1079764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Tree>
    <p:extLst>
      <p:ext uri="{BB962C8B-B14F-4D97-AF65-F5344CB8AC3E}">
        <p14:creationId xmlns:p14="http://schemas.microsoft.com/office/powerpoint/2010/main" val="2217531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58</a:t>
            </a:fld>
            <a:endParaRPr lang="en-US">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59</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err="1"/>
                <a:t>ZooKeeper</a:t>
              </a:r>
              <a:endParaRPr lang="en-US" sz="1333"/>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err="1"/>
                <a:t>Postgresql</a:t>
              </a:r>
              <a:endParaRPr lang="en-US"/>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err="1">
                <a:solidFill>
                  <a:schemeClr val="tx1"/>
                </a:solidFill>
                <a:latin typeface="Arial"/>
              </a:rPr>
              <a:t>FleetMS</a:t>
            </a:r>
            <a:endParaRPr lang="en-US" sz="1333" b="1">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Messaging</a:t>
            </a: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Config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dirty="0"/>
              <a:t>Config</a:t>
            </a:r>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61</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err="1">
                <a:solidFill>
                  <a:schemeClr val="accent1">
                    <a:lumMod val="25000"/>
                  </a:schemeClr>
                </a:solidFill>
              </a:rPr>
              <a:t>containerMetrics</a:t>
            </a:r>
            <a:endParaRPr lang="en-US">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62</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Reefer</a:t>
            </a:r>
          </a:p>
          <a:p>
            <a:pPr algn="ctr"/>
            <a:r>
              <a:rPr lang="en-US"/>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 </a:t>
            </a:r>
            <a:r>
              <a:rPr lang="en-US" sz="1333" err="1">
                <a:solidFill>
                  <a:prstClr val="white"/>
                </a:solidFill>
                <a:latin typeface="Arial"/>
              </a:rPr>
              <a:t>AppServer</a:t>
            </a:r>
            <a:endParaRPr lang="en-US" sz="1333">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a:p>
            <a:pPr defTabSz="914377" eaLnBrk="1" fontAlgn="auto" hangingPunct="1">
              <a:spcBef>
                <a:spcPts val="0"/>
              </a:spcBef>
              <a:spcAft>
                <a:spcPts val="0"/>
              </a:spcAft>
            </a:pPr>
            <a:r>
              <a:rPr lang="en-US" sz="1333">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kafka</a:t>
            </a:r>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a:t>(</a:t>
            </a:r>
            <a:r>
              <a:rPr lang="en-US" sz="1467" err="1"/>
              <a:t>key,values</a:t>
            </a:r>
            <a:r>
              <a:rPr lang="en-US" sz="1467"/>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a:t>(24, (24, “</a:t>
            </a:r>
            <a:r>
              <a:rPr lang="en-US" sz="1333" err="1"/>
              <a:t>abc</a:t>
            </a:r>
            <a:r>
              <a:rPr lang="en-US" sz="1333"/>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64</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66</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67</a:t>
            </a:fld>
            <a:endParaRPr lang="en-US">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Reefer Container </a:t>
            </a:r>
            <a:r>
              <a:rPr lang="en-US" sz="1600" err="1"/>
              <a:t>Mng</a:t>
            </a:r>
            <a:r>
              <a:rPr lang="en-US" sz="160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a:t>register </a:t>
            </a:r>
          </a:p>
          <a:p>
            <a:r>
              <a:rPr lang="en-US"/>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a:hlinkClick r:id="rId3"/>
              </a:rPr>
              <a:t>https://ibm-cloud-architecture.github.io/refarch-kc/avro/avro/</a:t>
            </a:r>
            <a:endParaRPr lang="en-US"/>
          </a:p>
        </p:txBody>
      </p:sp>
    </p:spTree>
    <p:extLst>
      <p:ext uri="{BB962C8B-B14F-4D97-AF65-F5344CB8AC3E}">
        <p14:creationId xmlns:p14="http://schemas.microsoft.com/office/powerpoint/2010/main" val="3638310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68</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1" y="5509776"/>
            <a:ext cx="1358064"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 items</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6" y="2302093"/>
            <a:ext cx="1141569" cy="11531"/>
          </a:xfrm>
          <a:prstGeom prst="bentConnector4">
            <a:avLst>
              <a:gd name="adj1" fmla="val 22924"/>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083004" y="3465021"/>
            <a:ext cx="1957189" cy="754088"/>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0575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69</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Aggregator</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2" y="5509776"/>
            <a:ext cx="89639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MQ 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5" y="2302093"/>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147675" y="3529693"/>
            <a:ext cx="1957189" cy="6247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1461158" y="3625933"/>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2" name="TextBox 51">
            <a:extLst>
              <a:ext uri="{FF2B5EF4-FFF2-40B4-BE49-F238E27FC236}">
                <a16:creationId xmlns:a16="http://schemas.microsoft.com/office/drawing/2014/main" id="{F3BA8078-66F4-1748-880E-44951646A95D}"/>
              </a:ext>
            </a:extLst>
          </p:cNvPr>
          <p:cNvSpPr txBox="1"/>
          <p:nvPr/>
        </p:nvSpPr>
        <p:spPr>
          <a:xfrm>
            <a:off x="8893951" y="3549849"/>
            <a:ext cx="1446230"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IBM MQ</a:t>
            </a:r>
          </a:p>
          <a:p>
            <a:pPr defTabSz="914377" eaLnBrk="1" fontAlgn="auto" hangingPunct="1">
              <a:spcBef>
                <a:spcPts val="0"/>
              </a:spcBef>
              <a:spcAft>
                <a:spcPts val="0"/>
              </a:spcAft>
            </a:pPr>
            <a:r>
              <a:rPr lang="en-US" sz="1333" dirty="0">
                <a:solidFill>
                  <a:prstClr val="black"/>
                </a:solidFill>
                <a:latin typeface="Arial"/>
                <a:cs typeface="+mn-cs"/>
              </a:rPr>
              <a:t>queue: inventory</a:t>
            </a:r>
            <a:endParaRPr sz="1333" dirty="0">
              <a:solidFill>
                <a:prstClr val="black"/>
              </a:solidFill>
              <a:latin typeface="Arial"/>
              <a:cs typeface="+mn-cs"/>
            </a:endParaRPr>
          </a:p>
        </p:txBody>
      </p:sp>
      <p:sp>
        <p:nvSpPr>
          <p:cNvPr id="19" name="Oval 18">
            <a:extLst>
              <a:ext uri="{FF2B5EF4-FFF2-40B4-BE49-F238E27FC236}">
                <a16:creationId xmlns:a16="http://schemas.microsoft.com/office/drawing/2014/main" id="{69774981-44AB-914B-9CDE-61B31A036A64}"/>
              </a:ext>
            </a:extLst>
          </p:cNvPr>
          <p:cNvSpPr/>
          <p:nvPr/>
        </p:nvSpPr>
        <p:spPr>
          <a:xfrm>
            <a:off x="6003682" y="3571942"/>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2</a:t>
            </a:r>
            <a:endParaRPr sz="1333" dirty="0">
              <a:solidFill>
                <a:prstClr val="white"/>
              </a:solidFill>
              <a:latin typeface="Arial"/>
            </a:endParaRPr>
          </a:p>
        </p:txBody>
      </p:sp>
      <p:sp>
        <p:nvSpPr>
          <p:cNvPr id="54" name="Oval 53">
            <a:extLst>
              <a:ext uri="{FF2B5EF4-FFF2-40B4-BE49-F238E27FC236}">
                <a16:creationId xmlns:a16="http://schemas.microsoft.com/office/drawing/2014/main" id="{19DF6B16-ACA0-FE45-85BF-D8ACFF28C176}"/>
              </a:ext>
            </a:extLst>
          </p:cNvPr>
          <p:cNvSpPr/>
          <p:nvPr/>
        </p:nvSpPr>
        <p:spPr>
          <a:xfrm>
            <a:off x="37630" y="230209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55" name="Oval 54">
            <a:extLst>
              <a:ext uri="{FF2B5EF4-FFF2-40B4-BE49-F238E27FC236}">
                <a16:creationId xmlns:a16="http://schemas.microsoft.com/office/drawing/2014/main" id="{D6A24D49-56AB-E144-80E3-9B361470C921}"/>
              </a:ext>
            </a:extLst>
          </p:cNvPr>
          <p:cNvSpPr/>
          <p:nvPr/>
        </p:nvSpPr>
        <p:spPr>
          <a:xfrm>
            <a:off x="10730295" y="283865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3</a:t>
            </a:r>
            <a:endParaRPr sz="1333" dirty="0">
              <a:solidFill>
                <a:prstClr val="white"/>
              </a:solidFill>
              <a:latin typeface="Arial"/>
            </a:endParaRPr>
          </a:p>
        </p:txBody>
      </p:sp>
      <p:sp>
        <p:nvSpPr>
          <p:cNvPr id="56" name="Oval 55">
            <a:extLst>
              <a:ext uri="{FF2B5EF4-FFF2-40B4-BE49-F238E27FC236}">
                <a16:creationId xmlns:a16="http://schemas.microsoft.com/office/drawing/2014/main" id="{97A97B2A-106F-2A41-9503-067F24075D1A}"/>
              </a:ext>
            </a:extLst>
          </p:cNvPr>
          <p:cNvSpPr/>
          <p:nvPr/>
        </p:nvSpPr>
        <p:spPr>
          <a:xfrm>
            <a:off x="10385738" y="5285889"/>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4</a:t>
            </a:r>
            <a:endParaRPr sz="1333" dirty="0">
              <a:solidFill>
                <a:prstClr val="white"/>
              </a:solidFill>
              <a:latin typeface="Arial"/>
            </a:endParaRPr>
          </a:p>
        </p:txBody>
      </p:sp>
      <p:sp>
        <p:nvSpPr>
          <p:cNvPr id="58" name="Rounded Rectangle 57">
            <a:extLst>
              <a:ext uri="{FF2B5EF4-FFF2-40B4-BE49-F238E27FC236}">
                <a16:creationId xmlns:a16="http://schemas.microsoft.com/office/drawing/2014/main" id="{BB04B2D8-A25C-8540-8B18-EA70CCEC2E7A}"/>
              </a:ext>
            </a:extLst>
          </p:cNvPr>
          <p:cNvSpPr/>
          <p:nvPr/>
        </p:nvSpPr>
        <p:spPr>
          <a:xfrm>
            <a:off x="10582602" y="4832664"/>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sp>
        <p:nvSpPr>
          <p:cNvPr id="60" name="Oval 59">
            <a:extLst>
              <a:ext uri="{FF2B5EF4-FFF2-40B4-BE49-F238E27FC236}">
                <a16:creationId xmlns:a16="http://schemas.microsoft.com/office/drawing/2014/main" id="{A8EEC34A-5C3E-5548-A7D0-7110C64EA064}"/>
              </a:ext>
            </a:extLst>
          </p:cNvPr>
          <p:cNvSpPr/>
          <p:nvPr/>
        </p:nvSpPr>
        <p:spPr>
          <a:xfrm>
            <a:off x="4422257" y="2131873"/>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62" name="Oval 61">
            <a:extLst>
              <a:ext uri="{FF2B5EF4-FFF2-40B4-BE49-F238E27FC236}">
                <a16:creationId xmlns:a16="http://schemas.microsoft.com/office/drawing/2014/main" id="{CB32CE0C-DD96-DB43-86A9-4220C04AE1FB}"/>
              </a:ext>
            </a:extLst>
          </p:cNvPr>
          <p:cNvSpPr/>
          <p:nvPr/>
        </p:nvSpPr>
        <p:spPr>
          <a:xfrm>
            <a:off x="6551438" y="1698968"/>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63" name="Oval 62">
            <a:extLst>
              <a:ext uri="{FF2B5EF4-FFF2-40B4-BE49-F238E27FC236}">
                <a16:creationId xmlns:a16="http://schemas.microsoft.com/office/drawing/2014/main" id="{4DA73D09-8D60-3C40-97CE-6A01D23A7D4E}"/>
              </a:ext>
            </a:extLst>
          </p:cNvPr>
          <p:cNvSpPr/>
          <p:nvPr/>
        </p:nvSpPr>
        <p:spPr>
          <a:xfrm>
            <a:off x="6569107" y="2547105"/>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Tree>
    <p:extLst>
      <p:ext uri="{BB962C8B-B14F-4D97-AF65-F5344CB8AC3E}">
        <p14:creationId xmlns:p14="http://schemas.microsoft.com/office/powerpoint/2010/main" val="413272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Pending</a:t>
            </a:r>
            <a:endParaRPr lang="en-US" sz="90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Booked</a:t>
            </a:r>
            <a:endParaRPr lang="en-US" sz="90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Assigned</a:t>
            </a:r>
            <a:endParaRPr lang="en-US" sz="90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70</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6085444"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63292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6574843"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68186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706424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7295036"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6018847" y="4342399"/>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5217779" y="345834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813697" y="1236843"/>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2981975" y="1564859"/>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3446417" y="2234371"/>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3471865" y="2928024"/>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3473701" y="3210787"/>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3469063" y="2657307"/>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3206180" cy="160987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4150559" y="2213605"/>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5979362" y="2217092"/>
            <a:ext cx="880564" cy="19963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3068732" y="3537445"/>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4" name="Oval 53">
            <a:extLst>
              <a:ext uri="{FF2B5EF4-FFF2-40B4-BE49-F238E27FC236}">
                <a16:creationId xmlns:a16="http://schemas.microsoft.com/office/drawing/2014/main" id="{19DF6B16-ACA0-FE45-85BF-D8ACFF28C176}"/>
              </a:ext>
            </a:extLst>
          </p:cNvPr>
          <p:cNvSpPr/>
          <p:nvPr/>
        </p:nvSpPr>
        <p:spPr>
          <a:xfrm>
            <a:off x="1645204" y="2213606"/>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5" y="5300113"/>
            <a:ext cx="9509117"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8347587" y="4352143"/>
            <a:ext cx="727588" cy="382450"/>
          </a:xfrm>
          <a:prstGeom prst="rect">
            <a:avLst/>
          </a:prstGeom>
        </p:spPr>
      </p:pic>
      <p:pic>
        <p:nvPicPr>
          <p:cNvPr id="16" name="Picture 15">
            <a:extLst>
              <a:ext uri="{FF2B5EF4-FFF2-40B4-BE49-F238E27FC236}">
                <a16:creationId xmlns:a16="http://schemas.microsoft.com/office/drawing/2014/main" id="{0E467D53-048B-3F40-8BBB-867856099864}"/>
              </a:ext>
            </a:extLst>
          </p:cNvPr>
          <p:cNvPicPr>
            <a:picLocks noChangeAspect="1"/>
          </p:cNvPicPr>
          <p:nvPr/>
        </p:nvPicPr>
        <p:blipFill>
          <a:blip r:embed="rId4"/>
          <a:stretch>
            <a:fillRect/>
          </a:stretch>
        </p:blipFill>
        <p:spPr>
          <a:xfrm>
            <a:off x="2931791" y="3053035"/>
            <a:ext cx="482600" cy="457200"/>
          </a:xfrm>
          <a:prstGeom prst="rect">
            <a:avLst/>
          </a:prstGeom>
        </p:spPr>
      </p:pic>
    </p:spTree>
    <p:extLst>
      <p:ext uri="{BB962C8B-B14F-4D97-AF65-F5344CB8AC3E}">
        <p14:creationId xmlns:p14="http://schemas.microsoft.com/office/powerpoint/2010/main" val="2903325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Topic to DB2</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71</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1500186"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17440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1989585"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22334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247898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2709778"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1433589" y="4580937"/>
            <a:ext cx="886781"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632521" y="3696885"/>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2376590" cy="1609872"/>
          </a:xfrm>
          <a:prstGeom prst="roundRect">
            <a:avLst>
              <a:gd name="adj" fmla="val 7117"/>
            </a:avLst>
          </a:prstGeom>
          <a:noFill/>
          <a:ln w="12700">
            <a:solidFill>
              <a:schemeClr val="accent3"/>
            </a:solidFill>
            <a:prstDash val="dash"/>
            <a:round/>
            <a:headEnd/>
            <a:tailEnd/>
          </a:ln>
        </p:spPr>
        <p:txBody>
          <a:bodyPr lIns="0" tIns="0" rIns="0" bIns="0" anchor="t" anchorCtr="1"/>
          <a:lstStyle/>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0" idx="0"/>
            <a:endCxn id="46" idx="1"/>
          </p:cNvCxnSpPr>
          <p:nvPr/>
        </p:nvCxnSpPr>
        <p:spPr>
          <a:xfrm rot="5400000" flipH="1" flipV="1">
            <a:off x="3053358" y="2273496"/>
            <a:ext cx="1399790" cy="184138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4" y="1081925"/>
            <a:ext cx="7771228"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11362567"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6" y="5300113"/>
            <a:ext cx="7533882"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3762329" y="4590681"/>
            <a:ext cx="727588" cy="382450"/>
          </a:xfrm>
          <a:prstGeom prst="rect">
            <a:avLst/>
          </a:prstGeom>
        </p:spPr>
      </p:pic>
      <p:sp>
        <p:nvSpPr>
          <p:cNvPr id="31" name="Can 30">
            <a:extLst>
              <a:ext uri="{FF2B5EF4-FFF2-40B4-BE49-F238E27FC236}">
                <a16:creationId xmlns:a16="http://schemas.microsoft.com/office/drawing/2014/main" id="{999203C4-F95F-A942-B1BB-74FB08F3F45B}"/>
              </a:ext>
            </a:extLst>
          </p:cNvPr>
          <p:cNvSpPr/>
          <p:nvPr/>
        </p:nvSpPr>
        <p:spPr>
          <a:xfrm>
            <a:off x="8588475" y="23795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32" name="Elbow Connector 31">
            <a:extLst>
              <a:ext uri="{FF2B5EF4-FFF2-40B4-BE49-F238E27FC236}">
                <a16:creationId xmlns:a16="http://schemas.microsoft.com/office/drawing/2014/main" id="{C8722427-9CE9-C745-8777-FA0BA8317576}"/>
              </a:ext>
            </a:extLst>
          </p:cNvPr>
          <p:cNvCxnSpPr>
            <a:cxnSpLocks/>
            <a:stCxn id="46" idx="3"/>
            <a:endCxn id="31" idx="2"/>
          </p:cNvCxnSpPr>
          <p:nvPr/>
        </p:nvCxnSpPr>
        <p:spPr>
          <a:xfrm>
            <a:off x="6168996" y="2494295"/>
            <a:ext cx="2419479" cy="254034"/>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ounded Rectangle 32">
            <a:extLst>
              <a:ext uri="{FF2B5EF4-FFF2-40B4-BE49-F238E27FC236}">
                <a16:creationId xmlns:a16="http://schemas.microsoft.com/office/drawing/2014/main" id="{87022742-38DC-CE46-A622-0B2F3221AAE8}"/>
              </a:ext>
            </a:extLst>
          </p:cNvPr>
          <p:cNvSpPr/>
          <p:nvPr/>
        </p:nvSpPr>
        <p:spPr>
          <a:xfrm>
            <a:off x="5871176" y="3710992"/>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cxnSp>
        <p:nvCxnSpPr>
          <p:cNvPr id="38" name="Elbow Connector 37">
            <a:extLst>
              <a:ext uri="{FF2B5EF4-FFF2-40B4-BE49-F238E27FC236}">
                <a16:creationId xmlns:a16="http://schemas.microsoft.com/office/drawing/2014/main" id="{BB4CAE53-228A-B04F-8589-C797700D7FA4}"/>
              </a:ext>
            </a:extLst>
          </p:cNvPr>
          <p:cNvCxnSpPr>
            <a:cxnSpLocks/>
            <a:stCxn id="31" idx="3"/>
            <a:endCxn id="33" idx="3"/>
          </p:cNvCxnSpPr>
          <p:nvPr/>
        </p:nvCxnSpPr>
        <p:spPr>
          <a:xfrm rot="5400000">
            <a:off x="7854146" y="2583365"/>
            <a:ext cx="777014" cy="184442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CFBB671E-47AD-E843-B101-3574245DBA5F}"/>
              </a:ext>
            </a:extLst>
          </p:cNvPr>
          <p:cNvSpPr>
            <a:spLocks noChangeArrowheads="1"/>
          </p:cNvSpPr>
          <p:nvPr/>
        </p:nvSpPr>
        <p:spPr bwMode="auto">
          <a:xfrm>
            <a:off x="8089124" y="1052116"/>
            <a:ext cx="3493276" cy="4906924"/>
          </a:xfrm>
          <a:prstGeom prst="roundRect">
            <a:avLst>
              <a:gd name="adj" fmla="val 2714"/>
            </a:avLst>
          </a:prstGeom>
          <a:noFill/>
          <a:ln w="19050">
            <a:solidFill>
              <a:srgbClr val="0000FF"/>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0000FF"/>
                </a:solidFill>
                <a:latin typeface="Arial"/>
              </a:rPr>
              <a:t>DB2 as a service</a:t>
            </a:r>
            <a:endParaRPr lang="en-US" sz="1200" dirty="0">
              <a:solidFill>
                <a:srgbClr val="0000FF"/>
              </a:solidFill>
              <a:latin typeface="Arial"/>
              <a:cs typeface="+mn-cs"/>
            </a:endParaRPr>
          </a:p>
        </p:txBody>
      </p:sp>
    </p:spTree>
    <p:extLst>
      <p:ext uri="{BB962C8B-B14F-4D97-AF65-F5344CB8AC3E}">
        <p14:creationId xmlns:p14="http://schemas.microsoft.com/office/powerpoint/2010/main" val="24359836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DB2 CDC </a:t>
            </a:r>
            <a:r>
              <a:rPr lang="en-US" dirty="0" err="1"/>
              <a:t>Debezium</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72</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4984290"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dirty="0">
                <a:solidFill>
                  <a:prstClr val="white"/>
                </a:solidFill>
                <a:latin typeface="Arial"/>
              </a:rPr>
              <a:t>0</a:t>
            </a:r>
            <a:endParaRPr lang="en-US" sz="667" dirty="0">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52281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5473689"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57175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596308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6193882"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4917693" y="4594079"/>
            <a:ext cx="1156086"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OrderEvents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4116625" y="371002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496541" y="2017479"/>
            <a:ext cx="1219200" cy="655047"/>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Order Mgr Service</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19" idx="0"/>
          </p:cNvCxnSpPr>
          <p:nvPr/>
        </p:nvCxnSpPr>
        <p:spPr>
          <a:xfrm rot="5400000">
            <a:off x="1887726" y="2889649"/>
            <a:ext cx="435539" cy="1293"/>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1474315" y="3864361"/>
            <a:ext cx="2394135" cy="976301"/>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r>
              <a:rPr lang="en-US" sz="1333" dirty="0" err="1">
                <a:solidFill>
                  <a:prstClr val="black"/>
                </a:solidFill>
                <a:latin typeface="Arial"/>
                <a:cs typeface="+mn-cs"/>
              </a:rPr>
              <a:t>Debezium</a:t>
            </a:r>
            <a:endParaRPr lang="en-US" sz="1333" dirty="0">
              <a:solidFill>
                <a:prstClr val="black"/>
              </a:solidFill>
              <a:latin typeface="Arial"/>
              <a:cs typeface="+mn-cs"/>
            </a:endParaRPr>
          </a:p>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9" idx="3"/>
            <a:endCxn id="37" idx="0"/>
          </p:cNvCxnSpPr>
          <p:nvPr/>
        </p:nvCxnSpPr>
        <p:spPr>
          <a:xfrm rot="16200000" flipH="1">
            <a:off x="2087789" y="3509207"/>
            <a:ext cx="533466" cy="499349"/>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37" idx="3"/>
            <a:endCxn id="10" idx="0"/>
          </p:cNvCxnSpPr>
          <p:nvPr/>
        </p:nvCxnSpPr>
        <p:spPr>
          <a:xfrm flipV="1">
            <a:off x="3351721" y="3907227"/>
            <a:ext cx="2964942" cy="269214"/>
          </a:xfrm>
          <a:prstGeom prst="bentConnector4">
            <a:avLst>
              <a:gd name="adj1" fmla="val 47929"/>
              <a:gd name="adj2" fmla="val 184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246433" y="4603823"/>
            <a:ext cx="727588" cy="382450"/>
          </a:xfrm>
          <a:prstGeom prst="rect">
            <a:avLst/>
          </a:prstGeom>
        </p:spPr>
      </p:pic>
      <p:sp>
        <p:nvSpPr>
          <p:cNvPr id="19" name="Can 18">
            <a:extLst>
              <a:ext uri="{FF2B5EF4-FFF2-40B4-BE49-F238E27FC236}">
                <a16:creationId xmlns:a16="http://schemas.microsoft.com/office/drawing/2014/main" id="{C0F89EA4-3B46-1642-AC16-DEC394114BA4}"/>
              </a:ext>
            </a:extLst>
          </p:cNvPr>
          <p:cNvSpPr/>
          <p:nvPr/>
        </p:nvSpPr>
        <p:spPr>
          <a:xfrm>
            <a:off x="1647648" y="2980037"/>
            <a:ext cx="914400" cy="51211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DB2</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EEAE6B62-800F-3F49-A6AB-E03878154378}"/>
              </a:ext>
            </a:extLst>
          </p:cNvPr>
          <p:cNvSpPr/>
          <p:nvPr/>
        </p:nvSpPr>
        <p:spPr>
          <a:xfrm>
            <a:off x="1856672" y="4025615"/>
            <a:ext cx="1495049" cy="301651"/>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DB2  Connector</a:t>
            </a:r>
            <a:endParaRPr sz="1333" dirty="0">
              <a:solidFill>
                <a:prstClr val="white"/>
              </a:solidFill>
              <a:latin typeface="Arial"/>
            </a:endParaRPr>
          </a:p>
        </p:txBody>
      </p:sp>
      <p:sp>
        <p:nvSpPr>
          <p:cNvPr id="32" name="Rectangle 31">
            <a:extLst>
              <a:ext uri="{FF2B5EF4-FFF2-40B4-BE49-F238E27FC236}">
                <a16:creationId xmlns:a16="http://schemas.microsoft.com/office/drawing/2014/main" id="{AA91889B-D880-4241-8759-56F45E9F02E0}"/>
              </a:ext>
            </a:extLst>
          </p:cNvPr>
          <p:cNvSpPr/>
          <p:nvPr/>
        </p:nvSpPr>
        <p:spPr>
          <a:xfrm>
            <a:off x="6332033" y="5191136"/>
            <a:ext cx="914400" cy="450573"/>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Consumer</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43" name="Elbow Connector 42">
            <a:extLst>
              <a:ext uri="{FF2B5EF4-FFF2-40B4-BE49-F238E27FC236}">
                <a16:creationId xmlns:a16="http://schemas.microsoft.com/office/drawing/2014/main" id="{ED21BE4C-FED2-2F41-ACFD-D37C4E7FD46A}"/>
              </a:ext>
            </a:extLst>
          </p:cNvPr>
          <p:cNvCxnSpPr>
            <a:cxnSpLocks/>
            <a:stCxn id="8" idx="2"/>
            <a:endCxn id="32" idx="0"/>
          </p:cNvCxnSpPr>
          <p:nvPr/>
        </p:nvCxnSpPr>
        <p:spPr>
          <a:xfrm rot="16200000" flipH="1">
            <a:off x="6038572" y="4440474"/>
            <a:ext cx="552397" cy="948926"/>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E73AF794-6F99-414F-A207-6C9C12CA032B}"/>
              </a:ext>
            </a:extLst>
          </p:cNvPr>
          <p:cNvSpPr/>
          <p:nvPr/>
        </p:nvSpPr>
        <p:spPr>
          <a:xfrm>
            <a:off x="1498111" y="1394291"/>
            <a:ext cx="1219200" cy="277995"/>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UI</a:t>
            </a:r>
          </a:p>
        </p:txBody>
      </p:sp>
      <p:sp>
        <p:nvSpPr>
          <p:cNvPr id="49" name="Rectangle 48">
            <a:extLst>
              <a:ext uri="{FF2B5EF4-FFF2-40B4-BE49-F238E27FC236}">
                <a16:creationId xmlns:a16="http://schemas.microsoft.com/office/drawing/2014/main" id="{88F54349-1961-7C41-BCEC-CB31E2FAE131}"/>
              </a:ext>
            </a:extLst>
          </p:cNvPr>
          <p:cNvSpPr/>
          <p:nvPr/>
        </p:nvSpPr>
        <p:spPr>
          <a:xfrm>
            <a:off x="1488829" y="1749393"/>
            <a:ext cx="1219200" cy="269214"/>
          </a:xfrm>
          <a:prstGeom prst="rect">
            <a:avLst/>
          </a:prstGeom>
          <a:solidFill>
            <a:schemeClr val="accent2">
              <a:lumMod val="40000"/>
              <a:lumOff val="60000"/>
            </a:schemeClr>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API</a:t>
            </a:r>
          </a:p>
        </p:txBody>
      </p:sp>
    </p:spTree>
    <p:extLst>
      <p:ext uri="{BB962C8B-B14F-4D97-AF65-F5344CB8AC3E}">
        <p14:creationId xmlns:p14="http://schemas.microsoft.com/office/powerpoint/2010/main" val="39761936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CDE6-F605-9D4B-86B5-F33B9D90A637}"/>
              </a:ext>
            </a:extLst>
          </p:cNvPr>
          <p:cNvSpPr>
            <a:spLocks noGrp="1"/>
          </p:cNvSpPr>
          <p:nvPr>
            <p:ph type="title"/>
          </p:nvPr>
        </p:nvSpPr>
        <p:spPr/>
        <p:txBody>
          <a:bodyPr/>
          <a:lstStyle/>
          <a:p>
            <a:r>
              <a:rPr lang="en-US" dirty="0"/>
              <a:t>Bridge digital to core</a:t>
            </a:r>
            <a:endParaRPr dirty="0"/>
          </a:p>
        </p:txBody>
      </p:sp>
      <p:sp>
        <p:nvSpPr>
          <p:cNvPr id="3" name="Slide Number Placeholder 2">
            <a:extLst>
              <a:ext uri="{FF2B5EF4-FFF2-40B4-BE49-F238E27FC236}">
                <a16:creationId xmlns:a16="http://schemas.microsoft.com/office/drawing/2014/main" id="{546FEDF8-698A-C24F-BC8C-CCA06614B4EF}"/>
              </a:ext>
            </a:extLst>
          </p:cNvPr>
          <p:cNvSpPr>
            <a:spLocks noGrp="1"/>
          </p:cNvSpPr>
          <p:nvPr>
            <p:ph type="sldNum" sz="quarter" idx="10"/>
          </p:nvPr>
        </p:nvSpPr>
        <p:spPr/>
        <p:txBody>
          <a:bodyPr/>
          <a:lstStyle/>
          <a:p>
            <a:pPr marL="0" marR="0" lvl="0" indent="0" algn="l" defTabSz="911231"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rPr>
              <a:t>IBM Confidential – Page </a:t>
            </a:r>
            <a:fld id="{E29CC0C0-E046-4664-B80A-AA818B18C835}" type="slidenum">
              <a:rPr kumimoji="0" lang="en-US" altLang="en-US" sz="1800" b="0" i="0" u="none" strike="noStrike" kern="1200" cap="none" spc="0" normalizeH="0" baseline="0" noProof="0" smtClean="0">
                <a:ln>
                  <a:noFill/>
                </a:ln>
                <a:solidFill>
                  <a:srgbClr val="FFFFFF"/>
                </a:solidFill>
                <a:effectLst/>
                <a:uLnTx/>
                <a:uFillTx/>
                <a:latin typeface="Arial"/>
                <a:ea typeface="ＭＳ Ｐゴシック" charset="0"/>
                <a:cs typeface="Arial"/>
                <a:sym typeface="Helvetica" charset="0"/>
              </a:rPr>
              <a:pPr marL="0" marR="0" lvl="0" indent="0" algn="l" defTabSz="911231" rtl="0" eaLnBrk="1" fontAlgn="auto" latinLnBrk="0" hangingPunct="1">
                <a:lnSpc>
                  <a:spcPct val="100000"/>
                </a:lnSpc>
                <a:spcBef>
                  <a:spcPts val="0"/>
                </a:spcBef>
                <a:spcAft>
                  <a:spcPts val="0"/>
                </a:spcAft>
                <a:buClrTx/>
                <a:buSzTx/>
                <a:buFontTx/>
                <a:buNone/>
                <a:tabLst/>
                <a:defRPr/>
              </a:pPr>
              <a:t>73</a:t>
            </a:fld>
            <a:endPar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765C9779-9333-4741-82B8-4F55F5FE819C}"/>
              </a:ext>
            </a:extLst>
          </p:cNvPr>
          <p:cNvSpPr/>
          <p:nvPr/>
        </p:nvSpPr>
        <p:spPr>
          <a:xfrm>
            <a:off x="9281784" y="1336465"/>
            <a:ext cx="1627094" cy="736723"/>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Cloud 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5" name="Rectangle 4">
            <a:extLst>
              <a:ext uri="{FF2B5EF4-FFF2-40B4-BE49-F238E27FC236}">
                <a16:creationId xmlns:a16="http://schemas.microsoft.com/office/drawing/2014/main" id="{C888B0AC-5E05-C344-9900-51FB2C5AF690}"/>
              </a:ext>
            </a:extLst>
          </p:cNvPr>
          <p:cNvSpPr/>
          <p:nvPr/>
        </p:nvSpPr>
        <p:spPr>
          <a:xfrm>
            <a:off x="945776" y="1277473"/>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Mobile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CA8CB7E3-E477-9449-A764-BACB8400358F}"/>
              </a:ext>
            </a:extLst>
          </p:cNvPr>
          <p:cNvSpPr/>
          <p:nvPr/>
        </p:nvSpPr>
        <p:spPr>
          <a:xfrm>
            <a:off x="945776" y="2232213"/>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Web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CAAE2F69-F742-0D45-AE7A-A50A01D9B988}"/>
              </a:ext>
            </a:extLst>
          </p:cNvPr>
          <p:cNvSpPr/>
          <p:nvPr/>
        </p:nvSpPr>
        <p:spPr>
          <a:xfrm>
            <a:off x="945776" y="3429000"/>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IoT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8" name="Rounded Rectangle 7">
            <a:extLst>
              <a:ext uri="{FF2B5EF4-FFF2-40B4-BE49-F238E27FC236}">
                <a16:creationId xmlns:a16="http://schemas.microsoft.com/office/drawing/2014/main" id="{1A70034B-2BBD-724C-8467-5067FC593EFC}"/>
              </a:ext>
            </a:extLst>
          </p:cNvPr>
          <p:cNvSpPr/>
          <p:nvPr/>
        </p:nvSpPr>
        <p:spPr>
          <a:xfrm>
            <a:off x="9071114" y="1239904"/>
            <a:ext cx="2123440" cy="1748021"/>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Provider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9" name="Rectangle 8">
            <a:extLst>
              <a:ext uri="{FF2B5EF4-FFF2-40B4-BE49-F238E27FC236}">
                <a16:creationId xmlns:a16="http://schemas.microsoft.com/office/drawing/2014/main" id="{2C0C6287-886A-A14F-A1AB-57CE03AEC2B4}"/>
              </a:ext>
            </a:extLst>
          </p:cNvPr>
          <p:cNvSpPr/>
          <p:nvPr/>
        </p:nvSpPr>
        <p:spPr>
          <a:xfrm>
            <a:off x="9281784" y="2214382"/>
            <a:ext cx="1627094" cy="374807"/>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39820C69-49F2-A840-A4CC-0BFA306177E0}"/>
              </a:ext>
            </a:extLst>
          </p:cNvPr>
          <p:cNvSpPr/>
          <p:nvPr/>
        </p:nvSpPr>
        <p:spPr>
          <a:xfrm>
            <a:off x="2797674" y="1286690"/>
            <a:ext cx="813547" cy="2747229"/>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 Gateway</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2" name="Rectangle 11">
            <a:extLst>
              <a:ext uri="{FF2B5EF4-FFF2-40B4-BE49-F238E27FC236}">
                <a16:creationId xmlns:a16="http://schemas.microsoft.com/office/drawing/2014/main" id="{1A46F6F4-9A8C-3840-9595-264F757F67A7}"/>
              </a:ext>
            </a:extLst>
          </p:cNvPr>
          <p:cNvSpPr/>
          <p:nvPr/>
        </p:nvSpPr>
        <p:spPr>
          <a:xfrm>
            <a:off x="9281784" y="3870075"/>
            <a:ext cx="162709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Data Lake</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Rectangle 12">
            <a:extLst>
              <a:ext uri="{FF2B5EF4-FFF2-40B4-BE49-F238E27FC236}">
                <a16:creationId xmlns:a16="http://schemas.microsoft.com/office/drawing/2014/main" id="{503C1461-0FD7-2E46-85AB-7AEAE9171DCE}"/>
              </a:ext>
            </a:extLst>
          </p:cNvPr>
          <p:cNvSpPr/>
          <p:nvPr/>
        </p:nvSpPr>
        <p:spPr>
          <a:xfrm>
            <a:off x="6427306" y="4554021"/>
            <a:ext cx="2701328" cy="34290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Centralized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4" name="Rectangle 13">
            <a:extLst>
              <a:ext uri="{FF2B5EF4-FFF2-40B4-BE49-F238E27FC236}">
                <a16:creationId xmlns:a16="http://schemas.microsoft.com/office/drawing/2014/main" id="{7565ADAA-8167-F94B-A8DA-4FBD295EEBD3}"/>
              </a:ext>
            </a:extLst>
          </p:cNvPr>
          <p:cNvSpPr/>
          <p:nvPr/>
        </p:nvSpPr>
        <p:spPr>
          <a:xfrm>
            <a:off x="3970001" y="2140422"/>
            <a:ext cx="1439320"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Microservices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5" name="Rectangle 14">
            <a:extLst>
              <a:ext uri="{FF2B5EF4-FFF2-40B4-BE49-F238E27FC236}">
                <a16:creationId xmlns:a16="http://schemas.microsoft.com/office/drawing/2014/main" id="{6DC5F059-C34B-284B-B346-5B99A8780DBA}"/>
              </a:ext>
            </a:extLst>
          </p:cNvPr>
          <p:cNvSpPr/>
          <p:nvPr/>
        </p:nvSpPr>
        <p:spPr>
          <a:xfrm>
            <a:off x="5535973" y="2133461"/>
            <a:ext cx="135467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Functions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6" name="Rectangle 15">
            <a:extLst>
              <a:ext uri="{FF2B5EF4-FFF2-40B4-BE49-F238E27FC236}">
                <a16:creationId xmlns:a16="http://schemas.microsoft.com/office/drawing/2014/main" id="{6D2D4B4F-3874-7F47-9B4F-283EE9A84DF6}"/>
              </a:ext>
            </a:extLst>
          </p:cNvPr>
          <p:cNvSpPr/>
          <p:nvPr/>
        </p:nvSpPr>
        <p:spPr>
          <a:xfrm>
            <a:off x="7030989" y="2140422"/>
            <a:ext cx="135467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Microservice with  Agile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7" name="Rectangle 16">
            <a:extLst>
              <a:ext uri="{FF2B5EF4-FFF2-40B4-BE49-F238E27FC236}">
                <a16:creationId xmlns:a16="http://schemas.microsoft.com/office/drawing/2014/main" id="{CFA37546-8E32-5A4D-8A8E-4F6334D414EF}"/>
              </a:ext>
            </a:extLst>
          </p:cNvPr>
          <p:cNvSpPr/>
          <p:nvPr/>
        </p:nvSpPr>
        <p:spPr>
          <a:xfrm>
            <a:off x="3929270" y="493760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System of Records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8" name="Rectangle 17">
            <a:extLst>
              <a:ext uri="{FF2B5EF4-FFF2-40B4-BE49-F238E27FC236}">
                <a16:creationId xmlns:a16="http://schemas.microsoft.com/office/drawing/2014/main" id="{1FC7542A-1057-254A-907B-D861B5AC17CD}"/>
              </a:ext>
            </a:extLst>
          </p:cNvPr>
          <p:cNvSpPr/>
          <p:nvPr/>
        </p:nvSpPr>
        <p:spPr>
          <a:xfrm>
            <a:off x="5822091" y="493760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Transactional Systems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9" name="Rounded Rectangle 18">
            <a:extLst>
              <a:ext uri="{FF2B5EF4-FFF2-40B4-BE49-F238E27FC236}">
                <a16:creationId xmlns:a16="http://schemas.microsoft.com/office/drawing/2014/main" id="{7FC64FB5-B5AD-DB4C-8994-67B02E3E30A7}"/>
              </a:ext>
            </a:extLst>
          </p:cNvPr>
          <p:cNvSpPr/>
          <p:nvPr/>
        </p:nvSpPr>
        <p:spPr>
          <a:xfrm>
            <a:off x="3783502" y="1249447"/>
            <a:ext cx="5212606" cy="3212298"/>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Container Orchestration</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0" name="Rectangle 19">
            <a:extLst>
              <a:ext uri="{FF2B5EF4-FFF2-40B4-BE49-F238E27FC236}">
                <a16:creationId xmlns:a16="http://schemas.microsoft.com/office/drawing/2014/main" id="{DADBF445-834B-1644-BF03-08B79DA1E62B}"/>
              </a:ext>
            </a:extLst>
          </p:cNvPr>
          <p:cNvSpPr/>
          <p:nvPr/>
        </p:nvSpPr>
        <p:spPr>
          <a:xfrm>
            <a:off x="7504881" y="4938544"/>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Legacy App</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3" name="Rectangle 22">
            <a:extLst>
              <a:ext uri="{FF2B5EF4-FFF2-40B4-BE49-F238E27FC236}">
                <a16:creationId xmlns:a16="http://schemas.microsoft.com/office/drawing/2014/main" id="{ED46473C-AAB9-154A-B44F-535938BF9D32}"/>
              </a:ext>
            </a:extLst>
          </p:cNvPr>
          <p:cNvSpPr/>
          <p:nvPr/>
        </p:nvSpPr>
        <p:spPr>
          <a:xfrm>
            <a:off x="3929270" y="3603903"/>
            <a:ext cx="4691636" cy="438587"/>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Event Backbone </a:t>
            </a:r>
          </a:p>
        </p:txBody>
      </p:sp>
      <p:sp>
        <p:nvSpPr>
          <p:cNvPr id="24" name="Rectangle 23">
            <a:extLst>
              <a:ext uri="{FF2B5EF4-FFF2-40B4-BE49-F238E27FC236}">
                <a16:creationId xmlns:a16="http://schemas.microsoft.com/office/drawing/2014/main" id="{2DF8F086-32DE-5E44-AADF-F94C6E2D8D12}"/>
              </a:ext>
            </a:extLst>
          </p:cNvPr>
          <p:cNvSpPr/>
          <p:nvPr/>
        </p:nvSpPr>
        <p:spPr>
          <a:xfrm>
            <a:off x="3911451" y="3133132"/>
            <a:ext cx="4691636"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Messaging Queue </a:t>
            </a:r>
          </a:p>
        </p:txBody>
      </p:sp>
    </p:spTree>
    <p:extLst>
      <p:ext uri="{BB962C8B-B14F-4D97-AF65-F5344CB8AC3E}">
        <p14:creationId xmlns:p14="http://schemas.microsoft.com/office/powerpoint/2010/main" val="3541919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CDE6-F605-9D4B-86B5-F33B9D90A637}"/>
              </a:ext>
            </a:extLst>
          </p:cNvPr>
          <p:cNvSpPr>
            <a:spLocks noGrp="1"/>
          </p:cNvSpPr>
          <p:nvPr>
            <p:ph type="title"/>
          </p:nvPr>
        </p:nvSpPr>
        <p:spPr/>
        <p:txBody>
          <a:bodyPr/>
          <a:lstStyle/>
          <a:p>
            <a:r>
              <a:rPr lang="en-US" dirty="0"/>
              <a:t>Bridge digital to core</a:t>
            </a:r>
            <a:endParaRPr dirty="0"/>
          </a:p>
        </p:txBody>
      </p:sp>
      <p:sp>
        <p:nvSpPr>
          <p:cNvPr id="3" name="Slide Number Placeholder 2">
            <a:extLst>
              <a:ext uri="{FF2B5EF4-FFF2-40B4-BE49-F238E27FC236}">
                <a16:creationId xmlns:a16="http://schemas.microsoft.com/office/drawing/2014/main" id="{546FEDF8-698A-C24F-BC8C-CCA06614B4EF}"/>
              </a:ext>
            </a:extLst>
          </p:cNvPr>
          <p:cNvSpPr>
            <a:spLocks noGrp="1"/>
          </p:cNvSpPr>
          <p:nvPr>
            <p:ph type="sldNum" sz="quarter" idx="10"/>
          </p:nvPr>
        </p:nvSpPr>
        <p:spPr/>
        <p:txBody>
          <a:bodyPr/>
          <a:lstStyle/>
          <a:p>
            <a:pPr marL="0" marR="0" lvl="0" indent="0" algn="l" defTabSz="911231"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rPr>
              <a:t>IBM Confidential – Page </a:t>
            </a:r>
            <a:fld id="{E29CC0C0-E046-4664-B80A-AA818B18C835}" type="slidenum">
              <a:rPr kumimoji="0" lang="en-US" altLang="en-US" sz="1800" b="0" i="0" u="none" strike="noStrike" kern="1200" cap="none" spc="0" normalizeH="0" baseline="0" noProof="0" smtClean="0">
                <a:ln>
                  <a:noFill/>
                </a:ln>
                <a:solidFill>
                  <a:srgbClr val="FFFFFF"/>
                </a:solidFill>
                <a:effectLst/>
                <a:uLnTx/>
                <a:uFillTx/>
                <a:latin typeface="Arial"/>
                <a:ea typeface="ＭＳ Ｐゴシック" charset="0"/>
                <a:cs typeface="Arial"/>
                <a:sym typeface="Helvetica" charset="0"/>
              </a:rPr>
              <a:pPr marL="0" marR="0" lvl="0" indent="0" algn="l" defTabSz="911231" rtl="0" eaLnBrk="1" fontAlgn="auto" latinLnBrk="0" hangingPunct="1">
                <a:lnSpc>
                  <a:spcPct val="100000"/>
                </a:lnSpc>
                <a:spcBef>
                  <a:spcPts val="0"/>
                </a:spcBef>
                <a:spcAft>
                  <a:spcPts val="0"/>
                </a:spcAft>
                <a:buClrTx/>
                <a:buSzTx/>
                <a:buFontTx/>
                <a:buNone/>
                <a:tabLst/>
                <a:defRPr/>
              </a:pPr>
              <a:t>74</a:t>
            </a:fld>
            <a:endPar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765C9779-9333-4741-82B8-4F55F5FE819C}"/>
              </a:ext>
            </a:extLst>
          </p:cNvPr>
          <p:cNvSpPr/>
          <p:nvPr/>
        </p:nvSpPr>
        <p:spPr>
          <a:xfrm>
            <a:off x="619507" y="4554334"/>
            <a:ext cx="1627094" cy="487502"/>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B2B</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5" name="Rectangle 4">
            <a:extLst>
              <a:ext uri="{FF2B5EF4-FFF2-40B4-BE49-F238E27FC236}">
                <a16:creationId xmlns:a16="http://schemas.microsoft.com/office/drawing/2014/main" id="{C888B0AC-5E05-C344-9900-51FB2C5AF690}"/>
              </a:ext>
            </a:extLst>
          </p:cNvPr>
          <p:cNvSpPr/>
          <p:nvPr/>
        </p:nvSpPr>
        <p:spPr>
          <a:xfrm>
            <a:off x="619507" y="3621545"/>
            <a:ext cx="1627094" cy="67941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DBaaS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CA8CB7E3-E477-9449-A764-BACB8400358F}"/>
              </a:ext>
            </a:extLst>
          </p:cNvPr>
          <p:cNvSpPr/>
          <p:nvPr/>
        </p:nvSpPr>
        <p:spPr>
          <a:xfrm>
            <a:off x="619507" y="1931469"/>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Modernized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CAAE2F69-F742-0D45-AE7A-A50A01D9B988}"/>
              </a:ext>
            </a:extLst>
          </p:cNvPr>
          <p:cNvSpPr/>
          <p:nvPr/>
        </p:nvSpPr>
        <p:spPr>
          <a:xfrm>
            <a:off x="619507" y="277650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IoT channel</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8" name="Rounded Rectangle 7">
            <a:extLst>
              <a:ext uri="{FF2B5EF4-FFF2-40B4-BE49-F238E27FC236}">
                <a16:creationId xmlns:a16="http://schemas.microsoft.com/office/drawing/2014/main" id="{1A70034B-2BBD-724C-8467-5067FC593EFC}"/>
              </a:ext>
            </a:extLst>
          </p:cNvPr>
          <p:cNvSpPr/>
          <p:nvPr/>
        </p:nvSpPr>
        <p:spPr>
          <a:xfrm>
            <a:off x="227386" y="995130"/>
            <a:ext cx="2514591" cy="5286400"/>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Provider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39820C69-49F2-A840-A4CC-0BFA306177E0}"/>
              </a:ext>
            </a:extLst>
          </p:cNvPr>
          <p:cNvSpPr/>
          <p:nvPr/>
        </p:nvSpPr>
        <p:spPr>
          <a:xfrm>
            <a:off x="3027653" y="1972368"/>
            <a:ext cx="813547" cy="2095016"/>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 Gateway</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1" name="Rectangle 10">
            <a:extLst>
              <a:ext uri="{FF2B5EF4-FFF2-40B4-BE49-F238E27FC236}">
                <a16:creationId xmlns:a16="http://schemas.microsoft.com/office/drawing/2014/main" id="{F138F1A0-FEE0-4047-A980-F73497F09BD7}"/>
              </a:ext>
            </a:extLst>
          </p:cNvPr>
          <p:cNvSpPr/>
          <p:nvPr/>
        </p:nvSpPr>
        <p:spPr>
          <a:xfrm>
            <a:off x="3929270" y="3603903"/>
            <a:ext cx="4691636" cy="438587"/>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Event Backbone </a:t>
            </a:r>
          </a:p>
        </p:txBody>
      </p:sp>
      <p:sp>
        <p:nvSpPr>
          <p:cNvPr id="12" name="Rectangle 11">
            <a:extLst>
              <a:ext uri="{FF2B5EF4-FFF2-40B4-BE49-F238E27FC236}">
                <a16:creationId xmlns:a16="http://schemas.microsoft.com/office/drawing/2014/main" id="{1A46F6F4-9A8C-3840-9595-264F757F67A7}"/>
              </a:ext>
            </a:extLst>
          </p:cNvPr>
          <p:cNvSpPr/>
          <p:nvPr/>
        </p:nvSpPr>
        <p:spPr>
          <a:xfrm>
            <a:off x="9281784" y="3870075"/>
            <a:ext cx="162709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Data Lake</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4" name="Rectangle 13">
            <a:extLst>
              <a:ext uri="{FF2B5EF4-FFF2-40B4-BE49-F238E27FC236}">
                <a16:creationId xmlns:a16="http://schemas.microsoft.com/office/drawing/2014/main" id="{7565ADAA-8167-F94B-A8DA-4FBD295EEBD3}"/>
              </a:ext>
            </a:extLst>
          </p:cNvPr>
          <p:cNvSpPr/>
          <p:nvPr/>
        </p:nvSpPr>
        <p:spPr>
          <a:xfrm>
            <a:off x="6802663" y="2478001"/>
            <a:ext cx="1439320"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Microservices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5" name="Rectangle 14">
            <a:extLst>
              <a:ext uri="{FF2B5EF4-FFF2-40B4-BE49-F238E27FC236}">
                <a16:creationId xmlns:a16="http://schemas.microsoft.com/office/drawing/2014/main" id="{6DC5F059-C34B-284B-B346-5B99A8780DBA}"/>
              </a:ext>
            </a:extLst>
          </p:cNvPr>
          <p:cNvSpPr/>
          <p:nvPr/>
        </p:nvSpPr>
        <p:spPr>
          <a:xfrm>
            <a:off x="5342086" y="2465122"/>
            <a:ext cx="135467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Functions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6" name="Rectangle 15">
            <a:extLst>
              <a:ext uri="{FF2B5EF4-FFF2-40B4-BE49-F238E27FC236}">
                <a16:creationId xmlns:a16="http://schemas.microsoft.com/office/drawing/2014/main" id="{6D2D4B4F-3874-7F47-9B4F-283EE9A84DF6}"/>
              </a:ext>
            </a:extLst>
          </p:cNvPr>
          <p:cNvSpPr/>
          <p:nvPr/>
        </p:nvSpPr>
        <p:spPr>
          <a:xfrm>
            <a:off x="3926718" y="2465897"/>
            <a:ext cx="135467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Microservice with  Agile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7" name="Rectangle 16">
            <a:extLst>
              <a:ext uri="{FF2B5EF4-FFF2-40B4-BE49-F238E27FC236}">
                <a16:creationId xmlns:a16="http://schemas.microsoft.com/office/drawing/2014/main" id="{CFA37546-8E32-5A4D-8A8E-4F6334D414EF}"/>
              </a:ext>
            </a:extLst>
          </p:cNvPr>
          <p:cNvSpPr/>
          <p:nvPr/>
        </p:nvSpPr>
        <p:spPr>
          <a:xfrm>
            <a:off x="9268909" y="162492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System of Records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8" name="Rectangle 17">
            <a:extLst>
              <a:ext uri="{FF2B5EF4-FFF2-40B4-BE49-F238E27FC236}">
                <a16:creationId xmlns:a16="http://schemas.microsoft.com/office/drawing/2014/main" id="{1FC7542A-1057-254A-907B-D861B5AC17CD}"/>
              </a:ext>
            </a:extLst>
          </p:cNvPr>
          <p:cNvSpPr/>
          <p:nvPr/>
        </p:nvSpPr>
        <p:spPr>
          <a:xfrm>
            <a:off x="9294254" y="239625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Transactional Systems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9" name="Rounded Rectangle 18">
            <a:extLst>
              <a:ext uri="{FF2B5EF4-FFF2-40B4-BE49-F238E27FC236}">
                <a16:creationId xmlns:a16="http://schemas.microsoft.com/office/drawing/2014/main" id="{7FC64FB5-B5AD-DB4C-8994-67B02E3E30A7}"/>
              </a:ext>
            </a:extLst>
          </p:cNvPr>
          <p:cNvSpPr/>
          <p:nvPr/>
        </p:nvSpPr>
        <p:spPr>
          <a:xfrm>
            <a:off x="2897746" y="1214073"/>
            <a:ext cx="5997735" cy="3827763"/>
          </a:xfrm>
          <a:prstGeom prst="roundRect">
            <a:avLst>
              <a:gd name="adj" fmla="val 2992"/>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Container Orchestration</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0" name="Rectangle 19">
            <a:extLst>
              <a:ext uri="{FF2B5EF4-FFF2-40B4-BE49-F238E27FC236}">
                <a16:creationId xmlns:a16="http://schemas.microsoft.com/office/drawing/2014/main" id="{DADBF445-834B-1644-BF03-08B79DA1E62B}"/>
              </a:ext>
            </a:extLst>
          </p:cNvPr>
          <p:cNvSpPr/>
          <p:nvPr/>
        </p:nvSpPr>
        <p:spPr>
          <a:xfrm>
            <a:off x="9294254" y="315498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Legacy App</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1" name="Rectangle 20">
            <a:extLst>
              <a:ext uri="{FF2B5EF4-FFF2-40B4-BE49-F238E27FC236}">
                <a16:creationId xmlns:a16="http://schemas.microsoft.com/office/drawing/2014/main" id="{CC6E1F3E-8239-7545-9B89-00B2388321C3}"/>
              </a:ext>
            </a:extLst>
          </p:cNvPr>
          <p:cNvSpPr/>
          <p:nvPr/>
        </p:nvSpPr>
        <p:spPr>
          <a:xfrm>
            <a:off x="619507" y="5295205"/>
            <a:ext cx="1627094" cy="736723"/>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AI Cloud 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2" name="Rectangle 21">
            <a:extLst>
              <a:ext uri="{FF2B5EF4-FFF2-40B4-BE49-F238E27FC236}">
                <a16:creationId xmlns:a16="http://schemas.microsoft.com/office/drawing/2014/main" id="{B4655208-E084-554B-85C6-ED92AEEEAD73}"/>
              </a:ext>
            </a:extLst>
          </p:cNvPr>
          <p:cNvSpPr/>
          <p:nvPr/>
        </p:nvSpPr>
        <p:spPr>
          <a:xfrm>
            <a:off x="619507" y="1303292"/>
            <a:ext cx="1627094" cy="374807"/>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3" name="Rounded Rectangle 22">
            <a:extLst>
              <a:ext uri="{FF2B5EF4-FFF2-40B4-BE49-F238E27FC236}">
                <a16:creationId xmlns:a16="http://schemas.microsoft.com/office/drawing/2014/main" id="{CE8B7C71-33A6-714F-BA20-6A2252F45F8B}"/>
              </a:ext>
            </a:extLst>
          </p:cNvPr>
          <p:cNvSpPr/>
          <p:nvPr/>
        </p:nvSpPr>
        <p:spPr>
          <a:xfrm>
            <a:off x="9164347" y="997119"/>
            <a:ext cx="2143304" cy="5267626"/>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On-premise Data Center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4" name="Rounded Rectangle 23">
            <a:extLst>
              <a:ext uri="{FF2B5EF4-FFF2-40B4-BE49-F238E27FC236}">
                <a16:creationId xmlns:a16="http://schemas.microsoft.com/office/drawing/2014/main" id="{F51F0051-D5FF-D340-A739-A6D2F9036241}"/>
              </a:ext>
            </a:extLst>
          </p:cNvPr>
          <p:cNvSpPr/>
          <p:nvPr/>
        </p:nvSpPr>
        <p:spPr>
          <a:xfrm>
            <a:off x="2827495" y="978345"/>
            <a:ext cx="6213474" cy="5286400"/>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or On-Premise Data Center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6" name="Rectangle 25">
            <a:extLst>
              <a:ext uri="{FF2B5EF4-FFF2-40B4-BE49-F238E27FC236}">
                <a16:creationId xmlns:a16="http://schemas.microsoft.com/office/drawing/2014/main" id="{C5BFB9CC-6200-3345-A950-DB97D4B04055}"/>
              </a:ext>
            </a:extLst>
          </p:cNvPr>
          <p:cNvSpPr/>
          <p:nvPr/>
        </p:nvSpPr>
        <p:spPr>
          <a:xfrm>
            <a:off x="3911451" y="3133132"/>
            <a:ext cx="4691636"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Messaging Queue </a:t>
            </a:r>
          </a:p>
        </p:txBody>
      </p:sp>
      <p:sp>
        <p:nvSpPr>
          <p:cNvPr id="27" name="Rectangle 26">
            <a:extLst>
              <a:ext uri="{FF2B5EF4-FFF2-40B4-BE49-F238E27FC236}">
                <a16:creationId xmlns:a16="http://schemas.microsoft.com/office/drawing/2014/main" id="{B723D712-2299-8947-B52A-9B0A8EFC339E}"/>
              </a:ext>
            </a:extLst>
          </p:cNvPr>
          <p:cNvSpPr/>
          <p:nvPr/>
        </p:nvSpPr>
        <p:spPr>
          <a:xfrm>
            <a:off x="3928524" y="4089676"/>
            <a:ext cx="4674563"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High speed – high volume file transfer</a:t>
            </a:r>
          </a:p>
        </p:txBody>
      </p:sp>
      <p:sp>
        <p:nvSpPr>
          <p:cNvPr id="28" name="Rectangle 27">
            <a:extLst>
              <a:ext uri="{FF2B5EF4-FFF2-40B4-BE49-F238E27FC236}">
                <a16:creationId xmlns:a16="http://schemas.microsoft.com/office/drawing/2014/main" id="{47D7C5C5-999F-E243-A286-DF6A62F84B12}"/>
              </a:ext>
            </a:extLst>
          </p:cNvPr>
          <p:cNvSpPr/>
          <p:nvPr/>
        </p:nvSpPr>
        <p:spPr>
          <a:xfrm>
            <a:off x="3928524" y="1972368"/>
            <a:ext cx="4313459"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APIs </a:t>
            </a:r>
          </a:p>
        </p:txBody>
      </p:sp>
    </p:spTree>
    <p:extLst>
      <p:ext uri="{BB962C8B-B14F-4D97-AF65-F5344CB8AC3E}">
        <p14:creationId xmlns:p14="http://schemas.microsoft.com/office/powerpoint/2010/main" val="1797596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75</a:t>
            </a:fld>
            <a:endParaRPr lang="en-US"/>
          </a:p>
        </p:txBody>
      </p:sp>
    </p:spTree>
    <p:extLst>
      <p:ext uri="{BB962C8B-B14F-4D97-AF65-F5344CB8AC3E}">
        <p14:creationId xmlns:p14="http://schemas.microsoft.com/office/powerpoint/2010/main" val="42356360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a:p>
          <a:p>
            <a:endParaRPr lang="en-US"/>
          </a:p>
          <a:p>
            <a:endParaRPr lang="en-US"/>
          </a:p>
          <a:p>
            <a:endParaRPr lang="en-US"/>
          </a:p>
          <a:p>
            <a:r>
              <a:rPr lang="en-US"/>
              <a:t>See separate deck in </a:t>
            </a:r>
            <a:r>
              <a:rPr lang="en-US" err="1"/>
              <a:t>refarch</a:t>
            </a:r>
            <a:r>
              <a:rPr lang="en-US"/>
              <a:t>-kc-order-</a:t>
            </a:r>
            <a:r>
              <a:rPr lang="en-US" err="1"/>
              <a:t>ms</a:t>
            </a:r>
            <a:r>
              <a:rPr lang="en-US"/>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76</a:t>
            </a:fld>
            <a:endParaRPr lang="en-US">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77</a:t>
            </a:fld>
            <a:endParaRPr lang="en-US"/>
          </a:p>
        </p:txBody>
      </p:sp>
    </p:spTree>
    <p:extLst>
      <p:ext uri="{BB962C8B-B14F-4D97-AF65-F5344CB8AC3E}">
        <p14:creationId xmlns:p14="http://schemas.microsoft.com/office/powerpoint/2010/main" val="10241225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a:t>voyages-</a:t>
            </a:r>
            <a:r>
              <a:rPr lang="en-US" sz="2400" err="1"/>
              <a:t>ms</a:t>
            </a:r>
            <a:br>
              <a:rPr lang="en-US"/>
            </a:br>
            <a:br>
              <a:rPr lang="en-US"/>
            </a:br>
            <a:r>
              <a:rPr lang="en-US"/>
              <a:t>Assign order to voyage: POST to /{</a:t>
            </a:r>
            <a:r>
              <a:rPr lang="en-US" err="1"/>
              <a:t>voyageID</a:t>
            </a:r>
            <a:r>
              <a:rPr lang="en-US"/>
              <a:t>}/assign</a:t>
            </a:r>
          </a:p>
          <a:p>
            <a:endParaRPr lang="en-US"/>
          </a:p>
          <a:p>
            <a:r>
              <a:rPr lang="en-US"/>
              <a:t>Body: </a:t>
            </a:r>
          </a:p>
          <a:p>
            <a:r>
              <a:rPr lang="en-GB" sz="1000"/>
              <a:t> {</a:t>
            </a:r>
          </a:p>
          <a:p>
            <a:r>
              <a:rPr lang="en-GB" sz="1000"/>
              <a:t>   "</a:t>
            </a:r>
            <a:r>
              <a:rPr lang="en-GB" sz="1000" err="1"/>
              <a:t>orderID</a:t>
            </a:r>
            <a:r>
              <a:rPr lang="en-GB" sz="1000"/>
              <a:t>": " dfd79376-c46e-41c4-aa88-08a3594fe2f8 ", </a:t>
            </a:r>
          </a:p>
          <a:p>
            <a:r>
              <a:rPr lang="en-GB" sz="1000"/>
              <a:t>   "containers": 2</a:t>
            </a:r>
          </a:p>
          <a:p>
            <a:r>
              <a:rPr lang="en-GB" sz="1000"/>
              <a:t> }</a:t>
            </a:r>
            <a:endParaRPr lang="en-GB"/>
          </a:p>
          <a:p>
            <a:r>
              <a:rPr lang="en-GB"/>
              <a:t>Response: TBD</a:t>
            </a:r>
          </a:p>
        </p:txBody>
      </p:sp>
    </p:spTree>
    <p:extLst>
      <p:ext uri="{BB962C8B-B14F-4D97-AF65-F5344CB8AC3E}">
        <p14:creationId xmlns:p14="http://schemas.microsoft.com/office/powerpoint/2010/main" val="21055667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a:t>voyages-</a:t>
            </a:r>
            <a:r>
              <a:rPr lang="en-US" sz="2400" err="1"/>
              <a:t>ms</a:t>
            </a:r>
            <a:br>
              <a:rPr lang="en-US"/>
            </a:br>
            <a:endParaRPr lang="en-US"/>
          </a:p>
          <a:p>
            <a:r>
              <a:rPr lang="en-US"/>
              <a:t>Get all: GET to /</a:t>
            </a:r>
          </a:p>
          <a:p>
            <a:endParaRPr lang="en-US"/>
          </a:p>
          <a:p>
            <a:r>
              <a:rPr lang="en-GB"/>
              <a:t>Response:</a:t>
            </a:r>
          </a:p>
          <a:p>
            <a:r>
              <a:rPr lang="en-GB" sz="1000"/>
              <a:t>[ </a:t>
            </a:r>
          </a:p>
          <a:p>
            <a:r>
              <a:rPr lang="en-GB" sz="1000"/>
              <a:t>  {"voyageID":"100", "shipID":"ship1", "</a:t>
            </a:r>
            <a:r>
              <a:rPr lang="en-GB" sz="1000" err="1"/>
              <a:t>srcPort</a:t>
            </a:r>
            <a:r>
              <a:rPr lang="en-GB" sz="1000"/>
              <a:t>":"NYC", "plannedDeparture":"2019-02-01T20:20Z", "</a:t>
            </a:r>
            <a:r>
              <a:rPr lang="en-GB" sz="1000" err="1"/>
              <a:t>destPort</a:t>
            </a:r>
            <a:r>
              <a:rPr lang="en-GB" sz="1000"/>
              <a:t>":"LON", "plannedArrival":"2019-02-10T20:20Z"},</a:t>
            </a:r>
          </a:p>
          <a:p>
            <a:r>
              <a:rPr lang="en-GB" sz="1000"/>
              <a:t>  {"voyageID":"200", "shipID":"ship2", "</a:t>
            </a:r>
            <a:r>
              <a:rPr lang="en-GB" sz="1000" err="1"/>
              <a:t>srcPort</a:t>
            </a:r>
            <a:r>
              <a:rPr lang="en-GB" sz="1000"/>
              <a:t>":"NYC", "plannedDeparture":"2019-02-01T20:20Z", "</a:t>
            </a:r>
            <a:r>
              <a:rPr lang="en-GB" sz="1000" err="1"/>
              <a:t>destPort</a:t>
            </a:r>
            <a:r>
              <a:rPr lang="en-GB" sz="1000"/>
              <a:t>":"LON", "plannedArrival":"2019-02-10T20:20Z"},</a:t>
            </a:r>
          </a:p>
          <a:p>
            <a:r>
              <a:rPr lang="en-GB" sz="1000"/>
              <a:t>  {"voyageID":"300", "shipID":"ship3", "</a:t>
            </a:r>
            <a:r>
              <a:rPr lang="en-GB" sz="1000" err="1"/>
              <a:t>srcPort</a:t>
            </a:r>
            <a:r>
              <a:rPr lang="en-GB" sz="1000"/>
              <a:t>":"NYC", "plannedDeparture":"2019-02-01T20:20Z", "</a:t>
            </a:r>
            <a:r>
              <a:rPr lang="en-GB" sz="1000" err="1"/>
              <a:t>destPort</a:t>
            </a:r>
            <a:r>
              <a:rPr lang="en-GB" sz="1000"/>
              <a:t>":"LON", "plannedArrival":"2019-02-10T20:20Z"}</a:t>
            </a:r>
          </a:p>
          <a:p>
            <a:r>
              <a:rPr lang="en-GB" sz="1000"/>
              <a:t>]</a:t>
            </a:r>
          </a:p>
          <a:p>
            <a:endParaRPr lang="en-GB"/>
          </a:p>
          <a:p>
            <a:r>
              <a:rPr lang="en-GB"/>
              <a:t>Should include remaining free slots</a:t>
            </a:r>
          </a:p>
          <a:p>
            <a:r>
              <a:rPr lang="en-GB"/>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rgbClr val="7030A0"/>
                </a:solidFill>
              </a:rPr>
              <a:t>Snapshot</a:t>
            </a:r>
            <a:endParaRPr lang="en-US" sz="90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a:p>
            <a:pPr algn="ctr"/>
            <a:r>
              <a:rPr lang="en-US" sz="120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a:t>voyages-</a:t>
            </a:r>
            <a:r>
              <a:rPr lang="en-US" sz="2400" err="1"/>
              <a:t>ms</a:t>
            </a:r>
            <a:br>
              <a:rPr lang="en-US"/>
            </a:br>
            <a:endParaRPr lang="en-US"/>
          </a:p>
          <a:p>
            <a:r>
              <a:rPr lang="en-US"/>
              <a:t>Get by ID: GET to /{</a:t>
            </a:r>
            <a:r>
              <a:rPr lang="en-US" err="1"/>
              <a:t>voyageID</a:t>
            </a:r>
            <a:r>
              <a:rPr lang="en-US"/>
              <a:t>}</a:t>
            </a:r>
          </a:p>
          <a:p>
            <a:endParaRPr lang="en-US"/>
          </a:p>
          <a:p>
            <a:r>
              <a:rPr lang="en-GB"/>
              <a:t>Response:</a:t>
            </a:r>
          </a:p>
          <a:p>
            <a:endParaRPr lang="en-GB" sz="1000"/>
          </a:p>
          <a:p>
            <a:r>
              <a:rPr lang="en-GB" sz="1000"/>
              <a:t>{"voyageID":"100", "shipID":"ship1", "</a:t>
            </a:r>
            <a:r>
              <a:rPr lang="en-GB" sz="1000" err="1"/>
              <a:t>srcPort</a:t>
            </a:r>
            <a:r>
              <a:rPr lang="en-GB" sz="1000"/>
              <a:t>":"NYC", "plannedDeparture":"2019-02-01T20:20Z", "</a:t>
            </a:r>
            <a:r>
              <a:rPr lang="en-GB" sz="1000" err="1"/>
              <a:t>destPort</a:t>
            </a:r>
            <a:r>
              <a:rPr lang="en-GB" sz="1000"/>
              <a:t>":"LON", "plannedArrival":"2019-02-10T20:20Z"},</a:t>
            </a:r>
          </a:p>
          <a:p>
            <a:endParaRPr lang="en-GB"/>
          </a:p>
          <a:p>
            <a:r>
              <a:rPr lang="en-GB"/>
              <a:t>Should include remaining free slots</a:t>
            </a:r>
          </a:p>
          <a:p>
            <a:r>
              <a:rPr lang="en-GB"/>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a:t>voyages-</a:t>
            </a:r>
            <a:r>
              <a:rPr lang="en-US" err="1"/>
              <a:t>ms</a:t>
            </a:r>
            <a:endParaRPr lang="en-US"/>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err="1"/>
              <a:t>GetAll</a:t>
            </a:r>
            <a:endParaRPr lang="en-US"/>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err="1"/>
              <a:t>GetById</a:t>
            </a:r>
            <a:endParaRPr lang="en-US"/>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err="1"/>
              <a:t>OrderAssigned</a:t>
            </a:r>
            <a:endParaRPr lang="en-US"/>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err="1"/>
              <a:t>OrderAssigned</a:t>
            </a:r>
            <a:endParaRPr lang="en-US"/>
          </a:p>
        </p:txBody>
      </p:sp>
    </p:spTree>
    <p:extLst>
      <p:ext uri="{BB962C8B-B14F-4D97-AF65-F5344CB8AC3E}">
        <p14:creationId xmlns:p14="http://schemas.microsoft.com/office/powerpoint/2010/main" val="14830804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82</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a:t>Topic</a:t>
                      </a:r>
                    </a:p>
                  </a:txBody>
                  <a:tcPr/>
                </a:tc>
                <a:tc>
                  <a:txBody>
                    <a:bodyPr/>
                    <a:lstStyle/>
                    <a:p>
                      <a:r>
                        <a:rPr lang="en-US" sz="1200" err="1"/>
                        <a:t>EventType</a:t>
                      </a:r>
                      <a:endParaRPr lang="en-US" sz="1200"/>
                    </a:p>
                  </a:txBody>
                  <a:tcPr/>
                </a:tc>
                <a:tc>
                  <a:txBody>
                    <a:bodyPr/>
                    <a:lstStyle/>
                    <a:p>
                      <a:r>
                        <a:rPr lang="en-US" sz="1200"/>
                        <a:t>Event Data</a:t>
                      </a:r>
                    </a:p>
                  </a:txBody>
                  <a:tcPr/>
                </a:tc>
                <a:tc>
                  <a:txBody>
                    <a:bodyPr/>
                    <a:lstStyle/>
                    <a:p>
                      <a:r>
                        <a:rPr lang="en-US" sz="1200"/>
                        <a:t>Emitter</a:t>
                      </a:r>
                    </a:p>
                  </a:txBody>
                  <a:tcPr/>
                </a:tc>
                <a:tc>
                  <a:txBody>
                    <a:bodyPr/>
                    <a:lstStyle/>
                    <a:p>
                      <a:r>
                        <a:rPr lang="en-US" sz="1200"/>
                        <a:t>Users </a:t>
                      </a:r>
                    </a:p>
                  </a:txBody>
                  <a:tcPr/>
                </a:tc>
                <a:extLst>
                  <a:ext uri="{0D108BD9-81ED-4DB2-BD59-A6C34878D82A}">
                    <a16:rowId xmlns:a16="http://schemas.microsoft.com/office/drawing/2014/main" val="1991818524"/>
                  </a:ext>
                </a:extLst>
              </a:tr>
              <a:tr h="248622">
                <a:tc rowSpan="5">
                  <a:txBody>
                    <a:bodyPr/>
                    <a:lstStyle/>
                    <a:p>
                      <a:r>
                        <a:rPr lang="en-US" sz="1100"/>
                        <a:t>Orders</a:t>
                      </a:r>
                    </a:p>
                  </a:txBody>
                  <a:tcPr/>
                </a:tc>
                <a:tc>
                  <a:txBody>
                    <a:bodyPr/>
                    <a:lstStyle/>
                    <a:p>
                      <a:r>
                        <a:rPr lang="en-US" sz="1100" err="1"/>
                        <a:t>newOrder</a:t>
                      </a:r>
                      <a:endParaRPr lang="en-US" sz="1100"/>
                    </a:p>
                  </a:txBody>
                  <a:tcPr/>
                </a:tc>
                <a:tc>
                  <a:txBody>
                    <a:bodyPr/>
                    <a:lstStyle/>
                    <a:p>
                      <a:r>
                        <a:rPr lang="en-US" sz="1100" err="1"/>
                        <a:t>pickupFrom</a:t>
                      </a:r>
                      <a:r>
                        <a:rPr lang="en-US" sz="1100"/>
                        <a:t>, </a:t>
                      </a:r>
                      <a:r>
                        <a:rPr lang="en-US" sz="1100" err="1"/>
                        <a:t>deliverTo</a:t>
                      </a:r>
                      <a:r>
                        <a:rPr lang="en-US" sz="1100"/>
                        <a:t>, </a:t>
                      </a:r>
                      <a:r>
                        <a:rPr lang="en-US" sz="1100" err="1"/>
                        <a:t>pickupAfter</a:t>
                      </a:r>
                      <a:r>
                        <a:rPr lang="en-US" sz="1100"/>
                        <a:t>, </a:t>
                      </a:r>
                      <a:r>
                        <a:rPr lang="en-US" sz="1100" err="1"/>
                        <a:t>deliverBy,refid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err="1"/>
                        <a:t>bookedVoyage</a:t>
                      </a:r>
                      <a:endParaRPr lang="en-US" sz="1100"/>
                    </a:p>
                  </a:txBody>
                  <a:tcPr/>
                </a:tc>
                <a:tc>
                  <a:txBody>
                    <a:bodyPr/>
                    <a:lstStyle/>
                    <a:p>
                      <a:r>
                        <a:rPr lang="en-US" sz="1100" err="1"/>
                        <a:t>OrderID</a:t>
                      </a:r>
                      <a:r>
                        <a:rPr lang="en-US" sz="1100"/>
                        <a:t>, Voyage, Ship, Dates,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 </a:t>
                      </a:r>
                      <a:r>
                        <a:rPr lang="en-US" sz="1100" err="1"/>
                        <a:t>OrdersQ</a:t>
                      </a:r>
                      <a:r>
                        <a:rPr lang="en-US" sz="110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err="1"/>
                        <a:t>noAvailability</a:t>
                      </a:r>
                      <a:endParaRPr lang="en-US" sz="1100"/>
                    </a:p>
                  </a:txBody>
                  <a:tcPr/>
                </a:tc>
                <a:tc>
                  <a:txBody>
                    <a:bodyPr/>
                    <a:lstStyle/>
                    <a:p>
                      <a:r>
                        <a:rPr lang="en-US" sz="1100" err="1"/>
                        <a:t>OrderId</a:t>
                      </a:r>
                      <a:r>
                        <a:rPr lang="en-US" sz="1100"/>
                        <a:t>,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err="1"/>
                        <a:t>allocatedContainer</a:t>
                      </a:r>
                      <a:endParaRPr lang="en-US" sz="1100"/>
                    </a:p>
                  </a:txBody>
                  <a:tcPr/>
                </a:tc>
                <a:tc>
                  <a:txBody>
                    <a:bodyPr/>
                    <a:lstStyle/>
                    <a:p>
                      <a:r>
                        <a:rPr lang="en-US" sz="1100" err="1"/>
                        <a:t>OrderId</a:t>
                      </a:r>
                      <a:r>
                        <a:rPr lang="en-US" sz="1100"/>
                        <a:t>,  container ID  </a:t>
                      </a:r>
                    </a:p>
                  </a:txBody>
                  <a:tcPr/>
                </a:tc>
                <a:tc>
                  <a:txBody>
                    <a:bodyPr/>
                    <a:lstStyle/>
                    <a:p>
                      <a:r>
                        <a:rPr lang="en-US" sz="1100" err="1"/>
                        <a:t>ContainersMS</a:t>
                      </a:r>
                      <a:r>
                        <a:rPr lang="en-US" sz="1100"/>
                        <a:t> </a:t>
                      </a:r>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err="1"/>
                        <a:t>ContainerOnShip</a:t>
                      </a:r>
                      <a:endParaRPr lang="en-US" sz="1100"/>
                    </a:p>
                  </a:txBody>
                  <a:tcPr/>
                </a:tc>
                <a:tc>
                  <a:txBody>
                    <a:bodyPr/>
                    <a:lstStyle/>
                    <a:p>
                      <a:r>
                        <a:rPr lang="en-US" sz="1100" err="1"/>
                        <a:t>ContainerId</a:t>
                      </a:r>
                      <a:r>
                        <a:rPr lang="en-US" sz="1100"/>
                        <a:t>, </a:t>
                      </a:r>
                      <a:r>
                        <a:rPr lang="en-US" sz="1100" err="1"/>
                        <a:t>OrderId</a:t>
                      </a:r>
                      <a:r>
                        <a:rPr lang="en-US" sz="1100"/>
                        <a:t>, </a:t>
                      </a:r>
                      <a:r>
                        <a:rPr lang="en-US" sz="1100" err="1"/>
                        <a:t>VoyageId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529784150"/>
                  </a:ext>
                </a:extLst>
              </a:tr>
              <a:tr h="248622">
                <a:tc>
                  <a:txBody>
                    <a:bodyPr/>
                    <a:lstStyle/>
                    <a:p>
                      <a:r>
                        <a:rPr lang="en-US" sz="1100"/>
                        <a:t>Containers</a:t>
                      </a:r>
                    </a:p>
                  </a:txBody>
                  <a:tcPr/>
                </a:tc>
                <a:tc>
                  <a:txBody>
                    <a:bodyPr/>
                    <a:lstStyle/>
                    <a:p>
                      <a:r>
                        <a:rPr lang="en-US" sz="1100" err="1"/>
                        <a:t>needEmpty</a:t>
                      </a:r>
                      <a:endParaRPr lang="en-US" sz="1100"/>
                    </a:p>
                  </a:txBody>
                  <a:tcPr/>
                </a:tc>
                <a:tc>
                  <a:txBody>
                    <a:bodyPr/>
                    <a:lstStyle/>
                    <a:p>
                      <a:r>
                        <a:rPr lang="en-US" sz="1100" err="1"/>
                        <a:t>OrderId</a:t>
                      </a:r>
                      <a:r>
                        <a:rPr lang="en-US" sz="1100"/>
                        <a:t>, </a:t>
                      </a:r>
                      <a:r>
                        <a:rPr lang="en-US" sz="1100" err="1"/>
                        <a:t>atPort</a:t>
                      </a:r>
                      <a:r>
                        <a:rPr lang="en-US" sz="1100"/>
                        <a:t>,  date,</a:t>
                      </a:r>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548769132"/>
                  </a:ext>
                </a:extLst>
              </a:tr>
              <a:tr h="248622">
                <a:tc rowSpan="2">
                  <a:txBody>
                    <a:bodyPr/>
                    <a:lstStyle/>
                    <a:p>
                      <a:r>
                        <a:rPr lang="en-US" sz="1100"/>
                        <a:t>Voyages</a:t>
                      </a:r>
                    </a:p>
                  </a:txBody>
                  <a:tcPr/>
                </a:tc>
                <a:tc>
                  <a:txBody>
                    <a:bodyPr/>
                    <a:lstStyle/>
                    <a:p>
                      <a:r>
                        <a:rPr lang="en-US" sz="1100" err="1"/>
                        <a:t>FullContainerReady</a:t>
                      </a:r>
                      <a:endParaRPr lang="en-US" sz="1100"/>
                    </a:p>
                  </a:txBody>
                  <a:tcPr/>
                </a:tc>
                <a:tc>
                  <a:txBody>
                    <a:bodyPr/>
                    <a:lstStyle/>
                    <a:p>
                      <a:r>
                        <a:rPr lang="en-US" sz="1100" err="1"/>
                        <a:t>OrderId,ContainerId,VoyageId</a:t>
                      </a:r>
                      <a:endParaRPr lang="en-US" sz="1100"/>
                    </a:p>
                  </a:txBody>
                  <a:tcPr/>
                </a:tc>
                <a:tc>
                  <a:txBody>
                    <a:bodyPr/>
                    <a:lstStyle/>
                    <a:p>
                      <a:r>
                        <a:rPr lang="en-US" sz="1100" err="1"/>
                        <a:t>OrdersMS</a:t>
                      </a:r>
                      <a:endParaRPr lang="en-US" sz="1100"/>
                    </a:p>
                  </a:txBody>
                  <a:tcPr/>
                </a:tc>
                <a:tc>
                  <a:txBody>
                    <a:bodyPr/>
                    <a:lstStyle/>
                    <a:p>
                      <a:r>
                        <a:rPr lang="en-US" sz="1100"/>
                        <a:t>Voyages MS , </a:t>
                      </a:r>
                      <a:r>
                        <a:rPr lang="en-US" sz="1100" err="1"/>
                        <a:t>ShipsSim</a:t>
                      </a:r>
                      <a:r>
                        <a:rPr lang="en-US" sz="1100"/>
                        <a:t>, </a:t>
                      </a:r>
                      <a:r>
                        <a:rPr lang="en-US" sz="1100" err="1"/>
                        <a:t>OrdersQ</a:t>
                      </a:r>
                      <a:r>
                        <a:rPr lang="en-US" sz="110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err="1"/>
                        <a:t>ShipStartedVoyage</a:t>
                      </a:r>
                      <a:endParaRPr lang="en-US" sz="1100"/>
                    </a:p>
                  </a:txBody>
                  <a:tcPr/>
                </a:tc>
                <a:tc>
                  <a:txBody>
                    <a:bodyPr/>
                    <a:lstStyle/>
                    <a:p>
                      <a:r>
                        <a:rPr lang="en-US" sz="1100" err="1"/>
                        <a:t>ShipId</a:t>
                      </a:r>
                      <a:r>
                        <a:rPr lang="en-US" sz="1100"/>
                        <a:t>, </a:t>
                      </a:r>
                      <a:r>
                        <a:rPr lang="en-US" sz="1100" err="1"/>
                        <a:t>VoyageId</a:t>
                      </a:r>
                      <a:r>
                        <a:rPr lang="en-US" sz="1100"/>
                        <a:t> , manifest{&lt;</a:t>
                      </a:r>
                      <a:r>
                        <a:rPr lang="en-US" sz="1100" err="1"/>
                        <a:t>Orderid,ContainerId</a:t>
                      </a:r>
                      <a:r>
                        <a:rPr lang="en-US" sz="1100"/>
                        <a:t>&gt;}</a:t>
                      </a:r>
                    </a:p>
                  </a:txBody>
                  <a:tcPr/>
                </a:tc>
                <a:tc>
                  <a:txBody>
                    <a:bodyPr/>
                    <a:lstStyle/>
                    <a:p>
                      <a:r>
                        <a:rPr lang="en-US" sz="1100" err="1"/>
                        <a:t>ShipsMS</a:t>
                      </a:r>
                      <a:endParaRPr lang="en-US" sz="1100"/>
                    </a:p>
                  </a:txBody>
                  <a:tcPr/>
                </a:tc>
                <a:tc>
                  <a:txBody>
                    <a:bodyPr/>
                    <a:lstStyle/>
                    <a:p>
                      <a:r>
                        <a:rPr lang="en-US" sz="1100" err="1"/>
                        <a:t>VoyagesMS</a:t>
                      </a:r>
                      <a:r>
                        <a:rPr lang="en-US" sz="1100"/>
                        <a:t> </a:t>
                      </a:r>
                    </a:p>
                  </a:txBody>
                  <a:tcPr/>
                </a:tc>
                <a:extLst>
                  <a:ext uri="{0D108BD9-81ED-4DB2-BD59-A6C34878D82A}">
                    <a16:rowId xmlns:a16="http://schemas.microsoft.com/office/drawing/2014/main" val="3716182918"/>
                  </a:ext>
                </a:extLst>
              </a:tr>
              <a:tr h="248622">
                <a:tc>
                  <a:txBody>
                    <a:bodyPr/>
                    <a:lstStyle/>
                    <a:p>
                      <a:r>
                        <a:rPr lang="en-US" sz="1100"/>
                        <a:t>Ships</a:t>
                      </a:r>
                    </a:p>
                  </a:txBody>
                  <a:tcPr/>
                </a:tc>
                <a:tc>
                  <a:txBody>
                    <a:bodyPr/>
                    <a:lstStyle/>
                    <a:p>
                      <a:r>
                        <a:rPr lang="en-US" sz="1100" err="1"/>
                        <a:t>ShipPosition</a:t>
                      </a:r>
                      <a:endParaRPr lang="en-US" sz="1100"/>
                    </a:p>
                  </a:txBody>
                  <a:tcPr/>
                </a:tc>
                <a:tc>
                  <a:txBody>
                    <a:bodyPr/>
                    <a:lstStyle/>
                    <a:p>
                      <a:r>
                        <a:rPr lang="en-US" sz="1100" err="1"/>
                        <a:t>ShipId</a:t>
                      </a:r>
                      <a:r>
                        <a:rPr lang="en-US" sz="1100"/>
                        <a:t>, </a:t>
                      </a:r>
                    </a:p>
                  </a:txBody>
                  <a:tcPr/>
                </a:tc>
                <a:tc>
                  <a:txBody>
                    <a:bodyPr/>
                    <a:lstStyle/>
                    <a:p>
                      <a:r>
                        <a:rPr lang="en-US" sz="1100" err="1"/>
                        <a:t>ShipsMS</a:t>
                      </a:r>
                      <a:endParaRPr lang="en-US" sz="1100"/>
                    </a:p>
                  </a:txBody>
                  <a:tcPr/>
                </a:tc>
                <a:tc>
                  <a:txBody>
                    <a:bodyPr/>
                    <a:lstStyle/>
                    <a:p>
                      <a:r>
                        <a:rPr lang="en-US" sz="1100" err="1"/>
                        <a:t>OrdersQ</a:t>
                      </a:r>
                      <a:r>
                        <a:rPr lang="en-US" sz="1100"/>
                        <a:t>, </a:t>
                      </a:r>
                      <a:r>
                        <a:rPr lang="en-US" sz="1100" err="1"/>
                        <a:t>ShipsQ</a:t>
                      </a:r>
                      <a:endParaRPr lang="en-US" sz="1100"/>
                    </a:p>
                  </a:txBody>
                  <a:tcPr/>
                </a:tc>
                <a:extLst>
                  <a:ext uri="{0D108BD9-81ED-4DB2-BD59-A6C34878D82A}">
                    <a16:rowId xmlns:a16="http://schemas.microsoft.com/office/drawing/2014/main" val="1711483520"/>
                  </a:ext>
                </a:extLst>
              </a:tr>
              <a:tr h="248622">
                <a:tc rowSpan="3">
                  <a:txBody>
                    <a:bodyPr/>
                    <a:lstStyle/>
                    <a:p>
                      <a:r>
                        <a:rPr lang="en-US" sz="1100"/>
                        <a:t>Containers</a:t>
                      </a:r>
                    </a:p>
                  </a:txBody>
                  <a:tcPr/>
                </a:tc>
                <a:tc>
                  <a:txBody>
                    <a:bodyPr/>
                    <a:lstStyle/>
                    <a:p>
                      <a:r>
                        <a:rPr lang="en-US" sz="1100" err="1"/>
                        <a:t>ContainerTemp+GPS</a:t>
                      </a:r>
                      <a:endParaRPr lang="en-US" sz="1100"/>
                    </a:p>
                  </a:txBody>
                  <a:tcPr/>
                </a:tc>
                <a:tc>
                  <a:txBody>
                    <a:bodyPr/>
                    <a:lstStyle/>
                    <a:p>
                      <a:r>
                        <a:rPr lang="en-US" sz="1100" err="1"/>
                        <a:t>ContainerId</a:t>
                      </a:r>
                      <a:r>
                        <a:rPr lang="en-US" sz="1100"/>
                        <a:t>, temp, position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err="1"/>
                        <a:t>ContainerAction</a:t>
                      </a:r>
                      <a:endParaRPr lang="en-US" sz="1100"/>
                    </a:p>
                  </a:txBody>
                  <a:tcPr/>
                </a:tc>
                <a:tc>
                  <a:txBody>
                    <a:bodyPr/>
                    <a:lstStyle/>
                    <a:p>
                      <a:r>
                        <a:rPr lang="en-US" sz="1100" err="1"/>
                        <a:t>ContainerId</a:t>
                      </a:r>
                      <a:r>
                        <a:rPr lang="en-US" sz="1100"/>
                        <a:t>, Action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err="1"/>
                        <a:t>ContainerTempError</a:t>
                      </a:r>
                      <a:endParaRPr lang="en-US" sz="1100"/>
                    </a:p>
                  </a:txBody>
                  <a:tcPr/>
                </a:tc>
                <a:tc>
                  <a:txBody>
                    <a:bodyPr/>
                    <a:lstStyle/>
                    <a:p>
                      <a:r>
                        <a:rPr lang="en-US" sz="1100" err="1"/>
                        <a:t>ContainerId</a:t>
                      </a:r>
                      <a:r>
                        <a:rPr lang="en-US" sz="1100"/>
                        <a:t>, </a:t>
                      </a:r>
                      <a:r>
                        <a:rPr lang="en-US" sz="1100" err="1"/>
                        <a:t>FailCode</a:t>
                      </a:r>
                      <a:endParaRPr lang="en-US" sz="1100"/>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r>
                        <a:rPr lang="en-US" sz="1100"/>
                        <a:t> </a:t>
                      </a:r>
                    </a:p>
                  </a:txBody>
                  <a:tcPr/>
                </a:tc>
                <a:extLst>
                  <a:ext uri="{0D108BD9-81ED-4DB2-BD59-A6C34878D82A}">
                    <a16:rowId xmlns:a16="http://schemas.microsoft.com/office/drawing/2014/main" val="3929905453"/>
                  </a:ext>
                </a:extLst>
              </a:tr>
              <a:tr h="248622">
                <a:tc>
                  <a:txBody>
                    <a:bodyPr/>
                    <a:lstStyle/>
                    <a:p>
                      <a:r>
                        <a:rPr lang="en-US" sz="1100"/>
                        <a:t>Voyages </a:t>
                      </a:r>
                    </a:p>
                  </a:txBody>
                  <a:tcPr/>
                </a:tc>
                <a:tc>
                  <a:txBody>
                    <a:bodyPr/>
                    <a:lstStyle/>
                    <a:p>
                      <a:r>
                        <a:rPr lang="en-US" sz="1100" err="1"/>
                        <a:t>ShipEndedVoyage</a:t>
                      </a:r>
                      <a:endParaRPr lang="en-US" sz="1100"/>
                    </a:p>
                  </a:txBody>
                  <a:tcPr/>
                </a:tc>
                <a:tc>
                  <a:txBody>
                    <a:bodyPr/>
                    <a:lstStyle/>
                    <a:p>
                      <a:r>
                        <a:rPr lang="en-US" sz="1100" err="1"/>
                        <a:t>ShipId</a:t>
                      </a:r>
                      <a:r>
                        <a:rPr lang="en-US" sz="1100"/>
                        <a:t>, </a:t>
                      </a:r>
                      <a:r>
                        <a:rPr lang="en-US" sz="1100" err="1"/>
                        <a:t>VoyageId</a:t>
                      </a:r>
                      <a:endParaRPr lang="en-US" sz="1100"/>
                    </a:p>
                  </a:txBody>
                  <a:tcPr/>
                </a:tc>
                <a:tc>
                  <a:txBody>
                    <a:bodyPr/>
                    <a:lstStyle/>
                    <a:p>
                      <a:r>
                        <a:rPr lang="en-US" sz="1100" err="1"/>
                        <a:t>ShipsSim</a:t>
                      </a:r>
                      <a:endParaRPr lang="en-US" sz="1100"/>
                    </a:p>
                  </a:txBody>
                  <a:tcPr/>
                </a:tc>
                <a:tc>
                  <a:txBody>
                    <a:bodyPr/>
                    <a:lstStyle/>
                    <a:p>
                      <a:r>
                        <a:rPr lang="en-US" sz="1100" err="1"/>
                        <a:t>VoyagesMS</a:t>
                      </a:r>
                      <a:r>
                        <a:rPr lang="en-US" sz="1100"/>
                        <a:t>, </a:t>
                      </a:r>
                      <a:r>
                        <a:rPr lang="en-US" sz="1100" err="1"/>
                        <a:t>OrdersQ</a:t>
                      </a:r>
                      <a:r>
                        <a:rPr lang="en-US" sz="1100"/>
                        <a:t> </a:t>
                      </a:r>
                    </a:p>
                  </a:txBody>
                  <a:tcPr/>
                </a:tc>
                <a:extLst>
                  <a:ext uri="{0D108BD9-81ED-4DB2-BD59-A6C34878D82A}">
                    <a16:rowId xmlns:a16="http://schemas.microsoft.com/office/drawing/2014/main" val="2111386651"/>
                  </a:ext>
                </a:extLst>
              </a:tr>
              <a:tr h="248622">
                <a:tc rowSpan="2">
                  <a:txBody>
                    <a:bodyPr/>
                    <a:lstStyle/>
                    <a:p>
                      <a:r>
                        <a:rPr lang="en-US" sz="1100"/>
                        <a:t>Orders</a:t>
                      </a:r>
                    </a:p>
                  </a:txBody>
                  <a:tcPr/>
                </a:tc>
                <a:tc>
                  <a:txBody>
                    <a:bodyPr/>
                    <a:lstStyle/>
                    <a:p>
                      <a:r>
                        <a:rPr lang="en-US" sz="1100" err="1"/>
                        <a:t>ContainerOffShip</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err="1"/>
                        <a:t>ContainerDelivered</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0318503"/>
                  </a:ext>
                </a:extLst>
              </a:tr>
              <a:tr h="248622">
                <a:tc>
                  <a:txBody>
                    <a:bodyPr/>
                    <a:lstStyle/>
                    <a:p>
                      <a:r>
                        <a:rPr lang="en-US" sz="1100"/>
                        <a:t>Containers</a:t>
                      </a:r>
                    </a:p>
                  </a:txBody>
                  <a:tcPr/>
                </a:tc>
                <a:tc>
                  <a:txBody>
                    <a:bodyPr/>
                    <a:lstStyle/>
                    <a:p>
                      <a:r>
                        <a:rPr lang="en-US" sz="1100" err="1"/>
                        <a:t>containerReleased</a:t>
                      </a:r>
                      <a:endParaRPr lang="en-US" sz="1100"/>
                    </a:p>
                  </a:txBody>
                  <a:tcPr/>
                </a:tc>
                <a:tc>
                  <a:txBody>
                    <a:bodyPr/>
                    <a:lstStyle/>
                    <a:p>
                      <a:r>
                        <a:rPr lang="en-US" sz="1100" err="1"/>
                        <a:t>ContainerId</a:t>
                      </a:r>
                      <a:endParaRPr lang="en-US" sz="1100"/>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607201804"/>
                  </a:ext>
                </a:extLst>
              </a:tr>
              <a:tr h="248622">
                <a:tc>
                  <a:txBody>
                    <a:bodyPr/>
                    <a:lstStyle/>
                    <a:p>
                      <a:r>
                        <a:rPr lang="en-US" sz="1100"/>
                        <a:t>Orders</a:t>
                      </a:r>
                    </a:p>
                  </a:txBody>
                  <a:tcPr/>
                </a:tc>
                <a:tc>
                  <a:txBody>
                    <a:bodyPr/>
                    <a:lstStyle/>
                    <a:p>
                      <a:r>
                        <a:rPr lang="en-US" sz="1100" err="1"/>
                        <a:t>OrderCompleted</a:t>
                      </a:r>
                      <a:endParaRPr lang="en-US" sz="1100"/>
                    </a:p>
                  </a:txBody>
                  <a:tcPr/>
                </a:tc>
                <a:tc>
                  <a:txBody>
                    <a:bodyPr/>
                    <a:lstStyle/>
                    <a:p>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83</a:t>
            </a:fld>
            <a:endParaRPr lang="en-US"/>
          </a:p>
        </p:txBody>
      </p:sp>
    </p:spTree>
    <p:extLst>
      <p:ext uri="{BB962C8B-B14F-4D97-AF65-F5344CB8AC3E}">
        <p14:creationId xmlns:p14="http://schemas.microsoft.com/office/powerpoint/2010/main" val="3794544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85</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Shipping </a:t>
            </a:r>
            <a:r>
              <a:rPr lang="en-US" sz="1200" err="1">
                <a:solidFill>
                  <a:schemeClr val="accent1">
                    <a:lumMod val="50000"/>
                  </a:schemeClr>
                </a:solidFill>
              </a:rPr>
              <a:t>Oinc</a:t>
            </a:r>
            <a:r>
              <a:rPr lang="en-US" sz="120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a:solidFill>
                  <a:schemeClr val="bg1"/>
                </a:solidFill>
              </a:rPr>
              <a:t>Container</a:t>
            </a:r>
            <a:r>
              <a:rPr lang="en-US" sz="1400">
                <a:solidFill>
                  <a:schemeClr val="bg1"/>
                </a:solidFill>
              </a:rPr>
              <a:t>: </a:t>
            </a:r>
          </a:p>
          <a:p>
            <a:endParaRPr lang="en-US" sz="1400">
              <a:solidFill>
                <a:schemeClr val="bg1"/>
              </a:solidFill>
            </a:endParaRPr>
          </a:p>
          <a:p>
            <a:r>
              <a:rPr lang="en-US" sz="1400">
                <a:solidFill>
                  <a:schemeClr val="bg1"/>
                </a:solidFill>
              </a:rPr>
              <a:t>Type</a:t>
            </a:r>
          </a:p>
          <a:p>
            <a:r>
              <a:rPr lang="en-US" sz="1400">
                <a:solidFill>
                  <a:schemeClr val="bg1"/>
                </a:solidFill>
              </a:rPr>
              <a:t>Location</a:t>
            </a:r>
          </a:p>
          <a:p>
            <a:r>
              <a:rPr lang="en-US" sz="1400">
                <a:solidFill>
                  <a:schemeClr val="bg1"/>
                </a:solidFill>
              </a:rPr>
              <a:t>Capacity</a:t>
            </a:r>
          </a:p>
          <a:p>
            <a:r>
              <a:rPr lang="en-US" sz="1400">
                <a:solidFill>
                  <a:schemeClr val="bg1"/>
                </a:solidFill>
              </a:rPr>
              <a:t>Brand</a:t>
            </a:r>
          </a:p>
          <a:p>
            <a:r>
              <a:rPr lang="en-US" sz="1400">
                <a:solidFill>
                  <a:schemeClr val="bg1"/>
                </a:solidFill>
              </a:rPr>
              <a:t>Status</a:t>
            </a:r>
          </a:p>
          <a:p>
            <a:endParaRPr lang="en-US" sz="140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Ship </a:t>
            </a:r>
          </a:p>
          <a:p>
            <a:pPr algn="ctr"/>
            <a:r>
              <a:rPr lang="en-US" sz="100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Customs</a:t>
            </a:r>
          </a:p>
          <a:p>
            <a:pPr algn="ctr"/>
            <a:r>
              <a:rPr lang="en-US" sz="120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Import</a:t>
            </a:r>
          </a:p>
          <a:p>
            <a:pPr algn="ctr"/>
            <a:r>
              <a:rPr lang="en-US" sz="100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Port Load/Unload</a:t>
            </a:r>
          </a:p>
          <a:p>
            <a:pPr algn="ctr"/>
            <a:r>
              <a:rPr lang="en-US" sz="120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Containers Mules</a:t>
            </a:r>
          </a:p>
          <a:p>
            <a:pPr algn="ctr"/>
            <a:r>
              <a:rPr lang="en-US" sz="100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a:t>aggregates</a:t>
            </a:r>
            <a:endParaRPr lang="en-US"/>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bg1"/>
                </a:solidFill>
              </a:rPr>
              <a:t>ReeFer</a:t>
            </a:r>
            <a:endParaRPr lang="en-US" sz="100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Land Transportation</a:t>
            </a:r>
          </a:p>
          <a:p>
            <a:pPr algn="ctr"/>
            <a:r>
              <a:rPr lang="en-US" sz="1200">
                <a:solidFill>
                  <a:schemeClr val="accent5">
                    <a:lumMod val="50000"/>
                  </a:schemeClr>
                </a:solidFill>
              </a:rPr>
              <a:t> </a:t>
            </a:r>
            <a:r>
              <a:rPr lang="en-US" sz="1200" err="1">
                <a:solidFill>
                  <a:schemeClr val="accent5">
                    <a:lumMod val="50000"/>
                  </a:schemeClr>
                </a:solidFill>
              </a:rPr>
              <a:t>Mgt</a:t>
            </a:r>
            <a:r>
              <a:rPr lang="en-US" sz="120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a:t>Voyages</a:t>
            </a:r>
          </a:p>
        </p:txBody>
      </p:sp>
    </p:spTree>
    <p:extLst>
      <p:ext uri="{BB962C8B-B14F-4D97-AF65-F5344CB8AC3E}">
        <p14:creationId xmlns:p14="http://schemas.microsoft.com/office/powerpoint/2010/main" val="47130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207576</TotalTime>
  <Words>6183</Words>
  <Application>Microsoft Macintosh PowerPoint</Application>
  <PresentationFormat>Widescreen</PresentationFormat>
  <Paragraphs>2244</Paragraphs>
  <Slides>87</Slides>
  <Notes>35</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87</vt:i4>
      </vt:variant>
    </vt:vector>
  </HeadingPairs>
  <TitlesOfParts>
    <vt:vector size="100"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1_Office Theme</vt:lpstr>
      <vt:lpstr>1_BLANK</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 happy path</vt:lpstr>
      <vt:lpstr>Exactly once: oups</vt:lpstr>
      <vt:lpstr>Exactly once: Better</vt:lpstr>
      <vt:lpstr>Exactly once</vt:lpstr>
      <vt:lpstr>PowerPoint Presentation</vt:lpstr>
      <vt:lpstr>Kafka Connect</vt:lpstr>
      <vt:lpstr>Kafka Connect</vt:lpstr>
      <vt:lpstr>Data Replication Environment</vt:lpstr>
      <vt:lpstr>Data Replication Environment – Lab 1</vt:lpstr>
      <vt:lpstr>Data Replication Environment – Lab 2</vt:lpstr>
      <vt:lpstr>Data Replication Environment – Lab Active Passive</vt:lpstr>
      <vt:lpstr>Data Replication Environment - 2</vt:lpstr>
      <vt:lpstr>Data Replication Environment - 3</vt:lpstr>
      <vt:lpstr>Mirror Maker 2.0</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Queue to streams to records scenario</vt:lpstr>
      <vt:lpstr>Queue to streams to records scenario</vt:lpstr>
      <vt:lpstr>Queue to streams to records scenario</vt:lpstr>
      <vt:lpstr>Topic to DB2</vt:lpstr>
      <vt:lpstr>DB2 CDC Debezium</vt:lpstr>
      <vt:lpstr>Bridge digital to core</vt:lpstr>
      <vt:lpstr>Bridge digital to core</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2742</cp:revision>
  <cp:lastPrinted>2016-03-10T02:30:19Z</cp:lastPrinted>
  <dcterms:created xsi:type="dcterms:W3CDTF">2015-06-25T15:18:43Z</dcterms:created>
  <dcterms:modified xsi:type="dcterms:W3CDTF">2021-04-07T20:01:30Z</dcterms:modified>
</cp:coreProperties>
</file>